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2"/>
  </p:notesMasterIdLst>
  <p:sldIdLst>
    <p:sldId id="256" r:id="rId5"/>
    <p:sldId id="260" r:id="rId6"/>
    <p:sldId id="257" r:id="rId7"/>
    <p:sldId id="267" r:id="rId8"/>
    <p:sldId id="266" r:id="rId9"/>
    <p:sldId id="287" r:id="rId10"/>
    <p:sldId id="270" r:id="rId11"/>
    <p:sldId id="288" r:id="rId12"/>
    <p:sldId id="289" r:id="rId13"/>
    <p:sldId id="293" r:id="rId14"/>
    <p:sldId id="294" r:id="rId15"/>
    <p:sldId id="295" r:id="rId16"/>
    <p:sldId id="296" r:id="rId17"/>
    <p:sldId id="297" r:id="rId18"/>
    <p:sldId id="298" r:id="rId19"/>
    <p:sldId id="299" r:id="rId20"/>
    <p:sldId id="274" r:id="rId21"/>
    <p:sldId id="482" r:id="rId22"/>
    <p:sldId id="558" r:id="rId23"/>
    <p:sldId id="527" r:id="rId24"/>
    <p:sldId id="556" r:id="rId25"/>
    <p:sldId id="555" r:id="rId26"/>
    <p:sldId id="557" r:id="rId27"/>
    <p:sldId id="567" r:id="rId28"/>
    <p:sldId id="561" r:id="rId29"/>
    <p:sldId id="563" r:id="rId30"/>
    <p:sldId id="569" r:id="rId31"/>
  </p:sldIdLst>
  <p:sldSz cx="12192000" cy="6858000"/>
  <p:notesSz cx="6858000" cy="9144000"/>
  <p:embeddedFontLst>
    <p:embeddedFont>
      <p:font typeface="Cabinet Grotesk" panose="020B0604020202020204" charset="0"/>
      <p:regular r:id="rId33"/>
      <p:bold r:id="rId34"/>
    </p:embeddedFont>
    <p:embeddedFont>
      <p:font typeface="Chakra Petch" panose="020B0604020202020204" charset="0"/>
      <p:regular r:id="rId35"/>
      <p:bold r:id="rId36"/>
      <p:italic r:id="rId37"/>
      <p:boldItalic r:id="rId38"/>
    </p:embeddedFont>
    <p:embeddedFont>
      <p:font typeface="Fira Sans" panose="020B0503050000020004" pitchFamily="34" charset="0"/>
      <p:regular r:id="rId39"/>
      <p:bold r:id="rId40"/>
      <p:italic r:id="rId41"/>
      <p:boldItalic r:id="rId42"/>
    </p:embeddedFont>
    <p:embeddedFont>
      <p:font typeface="Fira Sans SemiBold" panose="020B0603050000020004" pitchFamily="34" charset="0"/>
      <p:regular r:id="rId43"/>
      <p:bold r:id="rId44"/>
      <p:italic r:id="rId45"/>
      <p:boldItalic r:id="rId4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EA9"/>
    <a:srgbClr val="73ADF1"/>
    <a:srgbClr val="96E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B6D08-4F28-4062-A154-9E269180856E}" v="18" dt="2025-09-29T16:10:03.5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4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ís Gomes Balreira Guerra" userId="02e4b476-b871-4385-aa74-b247f9aa7dbc" providerId="ADAL" clId="{AEFE95A1-7883-4038-892D-17189CEF1EC3}"/>
    <pc:docChg chg="undo custSel delSld modSld">
      <pc:chgData name="Anaís Gomes Balreira Guerra" userId="02e4b476-b871-4385-aa74-b247f9aa7dbc" providerId="ADAL" clId="{AEFE95A1-7883-4038-892D-17189CEF1EC3}" dt="2025-09-29T16:11:08.549" v="73" actId="14100"/>
      <pc:docMkLst>
        <pc:docMk/>
      </pc:docMkLst>
      <pc:sldChg chg="del">
        <pc:chgData name="Anaís Gomes Balreira Guerra" userId="02e4b476-b871-4385-aa74-b247f9aa7dbc" providerId="ADAL" clId="{AEFE95A1-7883-4038-892D-17189CEF1EC3}" dt="2025-09-29T16:07:25.535" v="1" actId="47"/>
        <pc:sldMkLst>
          <pc:docMk/>
          <pc:sldMk cId="1854194676" sldId="258"/>
        </pc:sldMkLst>
      </pc:sldChg>
      <pc:sldChg chg="del">
        <pc:chgData name="Anaís Gomes Balreira Guerra" userId="02e4b476-b871-4385-aa74-b247f9aa7dbc" providerId="ADAL" clId="{AEFE95A1-7883-4038-892D-17189CEF1EC3}" dt="2025-09-29T16:07:26.377" v="2" actId="47"/>
        <pc:sldMkLst>
          <pc:docMk/>
          <pc:sldMk cId="1646949317" sldId="259"/>
        </pc:sldMkLst>
      </pc:sldChg>
      <pc:sldChg chg="modSp mod">
        <pc:chgData name="Anaís Gomes Balreira Guerra" userId="02e4b476-b871-4385-aa74-b247f9aa7dbc" providerId="ADAL" clId="{AEFE95A1-7883-4038-892D-17189CEF1EC3}" dt="2025-09-29T16:11:08.549" v="73" actId="14100"/>
        <pc:sldMkLst>
          <pc:docMk/>
          <pc:sldMk cId="3016553653" sldId="260"/>
        </pc:sldMkLst>
        <pc:picChg chg="mod">
          <ac:chgData name="Anaís Gomes Balreira Guerra" userId="02e4b476-b871-4385-aa74-b247f9aa7dbc" providerId="ADAL" clId="{AEFE95A1-7883-4038-892D-17189CEF1EC3}" dt="2025-09-29T16:11:08.549" v="73" actId="14100"/>
          <ac:picMkLst>
            <pc:docMk/>
            <pc:sldMk cId="3016553653" sldId="260"/>
            <ac:picMk id="8" creationId="{4B51F02C-2CC9-6CBF-23C6-C85C8A91D5DA}"/>
          </ac:picMkLst>
        </pc:picChg>
      </pc:sldChg>
      <pc:sldChg chg="del">
        <pc:chgData name="Anaís Gomes Balreira Guerra" userId="02e4b476-b871-4385-aa74-b247f9aa7dbc" providerId="ADAL" clId="{AEFE95A1-7883-4038-892D-17189CEF1EC3}" dt="2025-09-29T16:07:28.831" v="4" actId="47"/>
        <pc:sldMkLst>
          <pc:docMk/>
          <pc:sldMk cId="2121789000" sldId="261"/>
        </pc:sldMkLst>
      </pc:sldChg>
      <pc:sldChg chg="del">
        <pc:chgData name="Anaís Gomes Balreira Guerra" userId="02e4b476-b871-4385-aa74-b247f9aa7dbc" providerId="ADAL" clId="{AEFE95A1-7883-4038-892D-17189CEF1EC3}" dt="2025-09-29T16:07:29.957" v="5" actId="47"/>
        <pc:sldMkLst>
          <pc:docMk/>
          <pc:sldMk cId="3258127460" sldId="262"/>
        </pc:sldMkLst>
      </pc:sldChg>
      <pc:sldChg chg="del">
        <pc:chgData name="Anaís Gomes Balreira Guerra" userId="02e4b476-b871-4385-aa74-b247f9aa7dbc" providerId="ADAL" clId="{AEFE95A1-7883-4038-892D-17189CEF1EC3}" dt="2025-09-29T16:08:29.945" v="18" actId="47"/>
        <pc:sldMkLst>
          <pc:docMk/>
          <pc:sldMk cId="1617607950" sldId="263"/>
        </pc:sldMkLst>
      </pc:sldChg>
      <pc:sldChg chg="del">
        <pc:chgData name="Anaís Gomes Balreira Guerra" userId="02e4b476-b871-4385-aa74-b247f9aa7dbc" providerId="ADAL" clId="{AEFE95A1-7883-4038-892D-17189CEF1EC3}" dt="2025-09-29T16:07:27.102" v="3" actId="47"/>
        <pc:sldMkLst>
          <pc:docMk/>
          <pc:sldMk cId="3107969876" sldId="264"/>
        </pc:sldMkLst>
      </pc:sldChg>
      <pc:sldChg chg="del">
        <pc:chgData name="Anaís Gomes Balreira Guerra" userId="02e4b476-b871-4385-aa74-b247f9aa7dbc" providerId="ADAL" clId="{AEFE95A1-7883-4038-892D-17189CEF1EC3}" dt="2025-09-29T16:07:24.677" v="0" actId="47"/>
        <pc:sldMkLst>
          <pc:docMk/>
          <pc:sldMk cId="2101941130" sldId="268"/>
        </pc:sldMkLst>
      </pc:sldChg>
      <pc:sldChg chg="delSp modSp mod">
        <pc:chgData name="Anaís Gomes Balreira Guerra" userId="02e4b476-b871-4385-aa74-b247f9aa7dbc" providerId="ADAL" clId="{AEFE95A1-7883-4038-892D-17189CEF1EC3}" dt="2025-09-29T16:10:57.831" v="72" actId="14100"/>
        <pc:sldMkLst>
          <pc:docMk/>
          <pc:sldMk cId="3577825780" sldId="288"/>
        </pc:sldMkLst>
        <pc:spChg chg="mod">
          <ac:chgData name="Anaís Gomes Balreira Guerra" userId="02e4b476-b871-4385-aa74-b247f9aa7dbc" providerId="ADAL" clId="{AEFE95A1-7883-4038-892D-17189CEF1EC3}" dt="2025-09-29T16:10:06.201" v="38" actId="14100"/>
          <ac:spMkLst>
            <pc:docMk/>
            <pc:sldMk cId="3577825780" sldId="288"/>
            <ac:spMk id="5" creationId="{9AAB73C0-7DB3-EF0F-B444-B765065A2D55}"/>
          </ac:spMkLst>
        </pc:spChg>
        <pc:spChg chg="mod">
          <ac:chgData name="Anaís Gomes Balreira Guerra" userId="02e4b476-b871-4385-aa74-b247f9aa7dbc" providerId="ADAL" clId="{AEFE95A1-7883-4038-892D-17189CEF1EC3}" dt="2025-09-29T16:10:15.408" v="61" actId="20577"/>
          <ac:spMkLst>
            <pc:docMk/>
            <pc:sldMk cId="3577825780" sldId="288"/>
            <ac:spMk id="8" creationId="{6817E93E-D67E-F22E-D5DF-87196257D53A}"/>
          </ac:spMkLst>
        </pc:spChg>
        <pc:spChg chg="mod">
          <ac:chgData name="Anaís Gomes Balreira Guerra" userId="02e4b476-b871-4385-aa74-b247f9aa7dbc" providerId="ADAL" clId="{AEFE95A1-7883-4038-892D-17189CEF1EC3}" dt="2025-09-29T16:10:23.293" v="63" actId="14100"/>
          <ac:spMkLst>
            <pc:docMk/>
            <pc:sldMk cId="3577825780" sldId="288"/>
            <ac:spMk id="14" creationId="{3B28D99C-4D4A-2E76-9649-6B6EF2144567}"/>
          </ac:spMkLst>
        </pc:spChg>
        <pc:spChg chg="mod">
          <ac:chgData name="Anaís Gomes Balreira Guerra" userId="02e4b476-b871-4385-aa74-b247f9aa7dbc" providerId="ADAL" clId="{AEFE95A1-7883-4038-892D-17189CEF1EC3}" dt="2025-09-29T16:10:30.052" v="65" actId="14100"/>
          <ac:spMkLst>
            <pc:docMk/>
            <pc:sldMk cId="3577825780" sldId="288"/>
            <ac:spMk id="18" creationId="{8EF3570A-638F-52B6-F9E2-C870BAA2DB84}"/>
          </ac:spMkLst>
        </pc:spChg>
        <pc:spChg chg="mod">
          <ac:chgData name="Anaís Gomes Balreira Guerra" userId="02e4b476-b871-4385-aa74-b247f9aa7dbc" providerId="ADAL" clId="{AEFE95A1-7883-4038-892D-17189CEF1EC3}" dt="2025-09-29T16:10:51.775" v="70" actId="14100"/>
          <ac:spMkLst>
            <pc:docMk/>
            <pc:sldMk cId="3577825780" sldId="288"/>
            <ac:spMk id="41" creationId="{A9361CC6-D85A-D67E-D122-38396ADE6B43}"/>
          </ac:spMkLst>
        </pc:spChg>
        <pc:spChg chg="mod">
          <ac:chgData name="Anaís Gomes Balreira Guerra" userId="02e4b476-b871-4385-aa74-b247f9aa7dbc" providerId="ADAL" clId="{AEFE95A1-7883-4038-892D-17189CEF1EC3}" dt="2025-09-29T16:10:48.311" v="69" actId="14100"/>
          <ac:spMkLst>
            <pc:docMk/>
            <pc:sldMk cId="3577825780" sldId="288"/>
            <ac:spMk id="42" creationId="{FB4A9F23-B724-8490-EFE6-1B4190C5A6CF}"/>
          </ac:spMkLst>
        </pc:spChg>
        <pc:spChg chg="mod">
          <ac:chgData name="Anaís Gomes Balreira Guerra" userId="02e4b476-b871-4385-aa74-b247f9aa7dbc" providerId="ADAL" clId="{AEFE95A1-7883-4038-892D-17189CEF1EC3}" dt="2025-09-29T16:10:57.831" v="72" actId="14100"/>
          <ac:spMkLst>
            <pc:docMk/>
            <pc:sldMk cId="3577825780" sldId="288"/>
            <ac:spMk id="43" creationId="{367151FD-C82D-557D-D87D-B8E6FA480E52}"/>
          </ac:spMkLst>
        </pc:spChg>
        <pc:picChg chg="del">
          <ac:chgData name="Anaís Gomes Balreira Guerra" userId="02e4b476-b871-4385-aa74-b247f9aa7dbc" providerId="ADAL" clId="{AEFE95A1-7883-4038-892D-17189CEF1EC3}" dt="2025-09-29T16:09:59.150" v="29" actId="478"/>
          <ac:picMkLst>
            <pc:docMk/>
            <pc:sldMk cId="3577825780" sldId="288"/>
            <ac:picMk id="12" creationId="{4369B552-F448-EC4E-E366-DB4AB9546B63}"/>
          </ac:picMkLst>
        </pc:picChg>
        <pc:picChg chg="del">
          <ac:chgData name="Anaís Gomes Balreira Guerra" userId="02e4b476-b871-4385-aa74-b247f9aa7dbc" providerId="ADAL" clId="{AEFE95A1-7883-4038-892D-17189CEF1EC3}" dt="2025-09-29T16:09:58.447" v="28" actId="478"/>
          <ac:picMkLst>
            <pc:docMk/>
            <pc:sldMk cId="3577825780" sldId="288"/>
            <ac:picMk id="45" creationId="{5F8E070D-8655-C783-B01C-E50D805ADACF}"/>
          </ac:picMkLst>
        </pc:picChg>
        <pc:picChg chg="del">
          <ac:chgData name="Anaís Gomes Balreira Guerra" userId="02e4b476-b871-4385-aa74-b247f9aa7dbc" providerId="ADAL" clId="{AEFE95A1-7883-4038-892D-17189CEF1EC3}" dt="2025-09-29T16:09:56.918" v="24" actId="478"/>
          <ac:picMkLst>
            <pc:docMk/>
            <pc:sldMk cId="3577825780" sldId="288"/>
            <ac:picMk id="1032" creationId="{3B68A773-AB5B-641B-F4CE-25D444E8283D}"/>
          </ac:picMkLst>
        </pc:picChg>
        <pc:picChg chg="del">
          <ac:chgData name="Anaís Gomes Balreira Guerra" userId="02e4b476-b871-4385-aa74-b247f9aa7dbc" providerId="ADAL" clId="{AEFE95A1-7883-4038-892D-17189CEF1EC3}" dt="2025-09-29T16:09:57.436" v="25" actId="478"/>
          <ac:picMkLst>
            <pc:docMk/>
            <pc:sldMk cId="3577825780" sldId="288"/>
            <ac:picMk id="1034" creationId="{934ADC75-775F-1A9F-AC50-DF888FF9F854}"/>
          </ac:picMkLst>
        </pc:picChg>
        <pc:picChg chg="del">
          <ac:chgData name="Anaís Gomes Balreira Guerra" userId="02e4b476-b871-4385-aa74-b247f9aa7dbc" providerId="ADAL" clId="{AEFE95A1-7883-4038-892D-17189CEF1EC3}" dt="2025-09-29T16:09:57.768" v="26" actId="478"/>
          <ac:picMkLst>
            <pc:docMk/>
            <pc:sldMk cId="3577825780" sldId="288"/>
            <ac:picMk id="1036" creationId="{97386445-38CC-CE50-6A78-FC3EFDEC9DC0}"/>
          </ac:picMkLst>
        </pc:picChg>
        <pc:picChg chg="del mod">
          <ac:chgData name="Anaís Gomes Balreira Guerra" userId="02e4b476-b871-4385-aa74-b247f9aa7dbc" providerId="ADAL" clId="{AEFE95A1-7883-4038-892D-17189CEF1EC3}" dt="2025-09-29T16:09:58.085" v="27" actId="478"/>
          <ac:picMkLst>
            <pc:docMk/>
            <pc:sldMk cId="3577825780" sldId="288"/>
            <ac:picMk id="1040" creationId="{EAF0D730-1FC8-C6A5-7BB9-0E459F4A20DA}"/>
          </ac:picMkLst>
        </pc:picChg>
        <pc:picChg chg="del">
          <ac:chgData name="Anaís Gomes Balreira Guerra" userId="02e4b476-b871-4385-aa74-b247f9aa7dbc" providerId="ADAL" clId="{AEFE95A1-7883-4038-892D-17189CEF1EC3}" dt="2025-09-29T16:10:03.520" v="37" actId="478"/>
          <ac:picMkLst>
            <pc:docMk/>
            <pc:sldMk cId="3577825780" sldId="288"/>
            <ac:picMk id="1042" creationId="{66842EB2-9B8C-F8EA-65FD-84DA9660CE9B}"/>
          </ac:picMkLst>
        </pc:picChg>
        <pc:picChg chg="del">
          <ac:chgData name="Anaís Gomes Balreira Guerra" userId="02e4b476-b871-4385-aa74-b247f9aa7dbc" providerId="ADAL" clId="{AEFE95A1-7883-4038-892D-17189CEF1EC3}" dt="2025-09-29T16:10:02.812" v="35" actId="478"/>
          <ac:picMkLst>
            <pc:docMk/>
            <pc:sldMk cId="3577825780" sldId="288"/>
            <ac:picMk id="1044" creationId="{E8C7C16E-D359-B5D7-0226-0A7538AB73AA}"/>
          </ac:picMkLst>
        </pc:picChg>
        <pc:picChg chg="del">
          <ac:chgData name="Anaís Gomes Balreira Guerra" userId="02e4b476-b871-4385-aa74-b247f9aa7dbc" providerId="ADAL" clId="{AEFE95A1-7883-4038-892D-17189CEF1EC3}" dt="2025-09-29T16:10:01.588" v="33" actId="478"/>
          <ac:picMkLst>
            <pc:docMk/>
            <pc:sldMk cId="3577825780" sldId="288"/>
            <ac:picMk id="1046" creationId="{72FB1CF7-5B4A-7AFC-8810-9CE56B664E40}"/>
          </ac:picMkLst>
        </pc:picChg>
        <pc:picChg chg="del">
          <ac:chgData name="Anaís Gomes Balreira Guerra" userId="02e4b476-b871-4385-aa74-b247f9aa7dbc" providerId="ADAL" clId="{AEFE95A1-7883-4038-892D-17189CEF1EC3}" dt="2025-09-29T16:10:03.210" v="36" actId="478"/>
          <ac:picMkLst>
            <pc:docMk/>
            <pc:sldMk cId="3577825780" sldId="288"/>
            <ac:picMk id="1048" creationId="{749DAC7B-6258-89E1-027B-4970A9968B96}"/>
          </ac:picMkLst>
        </pc:picChg>
        <pc:picChg chg="del">
          <ac:chgData name="Anaís Gomes Balreira Guerra" userId="02e4b476-b871-4385-aa74-b247f9aa7dbc" providerId="ADAL" clId="{AEFE95A1-7883-4038-892D-17189CEF1EC3}" dt="2025-09-29T16:10:01.030" v="32" actId="478"/>
          <ac:picMkLst>
            <pc:docMk/>
            <pc:sldMk cId="3577825780" sldId="288"/>
            <ac:picMk id="1050" creationId="{25308B96-4FA6-B8D8-88AF-724277CDF6F0}"/>
          </ac:picMkLst>
        </pc:picChg>
        <pc:picChg chg="del">
          <ac:chgData name="Anaís Gomes Balreira Guerra" userId="02e4b476-b871-4385-aa74-b247f9aa7dbc" providerId="ADAL" clId="{AEFE95A1-7883-4038-892D-17189CEF1EC3}" dt="2025-09-29T16:10:02.159" v="34" actId="478"/>
          <ac:picMkLst>
            <pc:docMk/>
            <pc:sldMk cId="3577825780" sldId="288"/>
            <ac:picMk id="1052" creationId="{437058DC-60C0-C8DC-58BC-C7C37B2EB4AB}"/>
          </ac:picMkLst>
        </pc:picChg>
        <pc:picChg chg="del">
          <ac:chgData name="Anaís Gomes Balreira Guerra" userId="02e4b476-b871-4385-aa74-b247f9aa7dbc" providerId="ADAL" clId="{AEFE95A1-7883-4038-892D-17189CEF1EC3}" dt="2025-09-29T16:09:59.829" v="30" actId="478"/>
          <ac:picMkLst>
            <pc:docMk/>
            <pc:sldMk cId="3577825780" sldId="288"/>
            <ac:picMk id="1054" creationId="{3E3280B5-0E2B-FE12-11F4-2D5450157F39}"/>
          </ac:picMkLst>
        </pc:picChg>
        <pc:picChg chg="del">
          <ac:chgData name="Anaís Gomes Balreira Guerra" userId="02e4b476-b871-4385-aa74-b247f9aa7dbc" providerId="ADAL" clId="{AEFE95A1-7883-4038-892D-17189CEF1EC3}" dt="2025-09-29T16:10:00.204" v="31" actId="478"/>
          <ac:picMkLst>
            <pc:docMk/>
            <pc:sldMk cId="3577825780" sldId="288"/>
            <ac:picMk id="1056" creationId="{20C8D02A-45B9-9C9A-3849-FF405AB0783D}"/>
          </ac:picMkLst>
        </pc:picChg>
      </pc:sldChg>
      <pc:sldChg chg="addSp delSp modSp mod">
        <pc:chgData name="Anaís Gomes Balreira Guerra" userId="02e4b476-b871-4385-aa74-b247f9aa7dbc" providerId="ADAL" clId="{AEFE95A1-7883-4038-892D-17189CEF1EC3}" dt="2025-09-29T16:08:27.950" v="17" actId="1076"/>
        <pc:sldMkLst>
          <pc:docMk/>
          <pc:sldMk cId="3580839756" sldId="569"/>
        </pc:sldMkLst>
        <pc:spChg chg="mod">
          <ac:chgData name="Anaís Gomes Balreira Guerra" userId="02e4b476-b871-4385-aa74-b247f9aa7dbc" providerId="ADAL" clId="{AEFE95A1-7883-4038-892D-17189CEF1EC3}" dt="2025-09-29T16:08:14.317" v="14" actId="1076"/>
          <ac:spMkLst>
            <pc:docMk/>
            <pc:sldMk cId="3580839756" sldId="569"/>
            <ac:spMk id="3" creationId="{C94CFC9D-E844-8CF4-F23F-E5C7224E8233}"/>
          </ac:spMkLst>
        </pc:spChg>
        <pc:spChg chg="add del mod">
          <ac:chgData name="Anaís Gomes Balreira Guerra" userId="02e4b476-b871-4385-aa74-b247f9aa7dbc" providerId="ADAL" clId="{AEFE95A1-7883-4038-892D-17189CEF1EC3}" dt="2025-09-29T16:08:27.950" v="17" actId="1076"/>
          <ac:spMkLst>
            <pc:docMk/>
            <pc:sldMk cId="3580839756" sldId="569"/>
            <ac:spMk id="5" creationId="{D3FE54AE-FD64-7F61-2D2F-E7E53583D05C}"/>
          </ac:spMkLst>
        </pc:spChg>
        <pc:picChg chg="mod">
          <ac:chgData name="Anaís Gomes Balreira Guerra" userId="02e4b476-b871-4385-aa74-b247f9aa7dbc" providerId="ADAL" clId="{AEFE95A1-7883-4038-892D-17189CEF1EC3}" dt="2025-09-29T16:08:14.317" v="14" actId="1076"/>
          <ac:picMkLst>
            <pc:docMk/>
            <pc:sldMk cId="3580839756" sldId="569"/>
            <ac:picMk id="2" creationId="{FA33AE67-B17C-CBC2-98C5-3F89A7BA2385}"/>
          </ac:picMkLst>
        </pc:picChg>
      </pc:sldChg>
    </pc:docChg>
  </pc:docChgLst>
  <pc:docChgLst>
    <pc:chgData name="Anaís Gomes Balreira Guerra" userId="02e4b476-b871-4385-aa74-b247f9aa7dbc" providerId="ADAL" clId="{8D629F18-612C-4700-8622-EF793920C1ED}"/>
    <pc:docChg chg="undo custSel delSld modSld">
      <pc:chgData name="Anaís Gomes Balreira Guerra" userId="02e4b476-b871-4385-aa74-b247f9aa7dbc" providerId="ADAL" clId="{8D629F18-612C-4700-8622-EF793920C1ED}" dt="2025-09-10T10:22:54.236" v="61" actId="47"/>
      <pc:docMkLst>
        <pc:docMk/>
      </pc:docMkLst>
      <pc:sldChg chg="modSp mod">
        <pc:chgData name="Anaís Gomes Balreira Guerra" userId="02e4b476-b871-4385-aa74-b247f9aa7dbc" providerId="ADAL" clId="{8D629F18-612C-4700-8622-EF793920C1ED}" dt="2025-09-10T10:16:03.524" v="7" actId="1037"/>
        <pc:sldMkLst>
          <pc:docMk/>
          <pc:sldMk cId="1018477128" sldId="256"/>
        </pc:sldMkLst>
        <pc:spChg chg="mod">
          <ac:chgData name="Anaís Gomes Balreira Guerra" userId="02e4b476-b871-4385-aa74-b247f9aa7dbc" providerId="ADAL" clId="{8D629F18-612C-4700-8622-EF793920C1ED}" dt="2025-09-10T10:16:03.524" v="7" actId="1037"/>
          <ac:spMkLst>
            <pc:docMk/>
            <pc:sldMk cId="1018477128" sldId="256"/>
            <ac:spMk id="4" creationId="{8DCF71BF-BD3F-B8E9-8279-4181DD911CA6}"/>
          </ac:spMkLst>
        </pc:spChg>
        <pc:spChg chg="mod">
          <ac:chgData name="Anaís Gomes Balreira Guerra" userId="02e4b476-b871-4385-aa74-b247f9aa7dbc" providerId="ADAL" clId="{8D629F18-612C-4700-8622-EF793920C1ED}" dt="2025-09-10T10:15:54.320" v="1" actId="120"/>
          <ac:spMkLst>
            <pc:docMk/>
            <pc:sldMk cId="1018477128" sldId="256"/>
            <ac:spMk id="13" creationId="{82053C46-7DB0-F161-C072-9FFA35B1F77D}"/>
          </ac:spMkLst>
        </pc:spChg>
        <pc:picChg chg="mod">
          <ac:chgData name="Anaís Gomes Balreira Guerra" userId="02e4b476-b871-4385-aa74-b247f9aa7dbc" providerId="ADAL" clId="{8D629F18-612C-4700-8622-EF793920C1ED}" dt="2025-09-10T10:16:03.524" v="7" actId="1037"/>
          <ac:picMkLst>
            <pc:docMk/>
            <pc:sldMk cId="1018477128" sldId="256"/>
            <ac:picMk id="2" creationId="{0E8F0BFB-D0A0-93D9-852A-4E30CC77E269}"/>
          </ac:picMkLst>
        </pc:picChg>
      </pc:sldChg>
      <pc:sldChg chg="modSp mod">
        <pc:chgData name="Anaís Gomes Balreira Guerra" userId="02e4b476-b871-4385-aa74-b247f9aa7dbc" providerId="ADAL" clId="{8D629F18-612C-4700-8622-EF793920C1ED}" dt="2025-09-10T10:17:44.750" v="10" actId="1076"/>
        <pc:sldMkLst>
          <pc:docMk/>
          <pc:sldMk cId="3340265785" sldId="257"/>
        </pc:sldMkLst>
        <pc:spChg chg="mod">
          <ac:chgData name="Anaís Gomes Balreira Guerra" userId="02e4b476-b871-4385-aa74-b247f9aa7dbc" providerId="ADAL" clId="{8D629F18-612C-4700-8622-EF793920C1ED}" dt="2025-09-10T10:17:44.750" v="10" actId="1076"/>
          <ac:spMkLst>
            <pc:docMk/>
            <pc:sldMk cId="3340265785" sldId="257"/>
            <ac:spMk id="13" creationId="{B55AD8E9-5F85-C434-51B6-244D04D6CEBD}"/>
          </ac:spMkLst>
        </pc:spChg>
      </pc:sldChg>
      <pc:sldChg chg="modSp mod">
        <pc:chgData name="Anaís Gomes Balreira Guerra" userId="02e4b476-b871-4385-aa74-b247f9aa7dbc" providerId="ADAL" clId="{8D629F18-612C-4700-8622-EF793920C1ED}" dt="2025-09-10T10:16:26.527" v="8" actId="1076"/>
        <pc:sldMkLst>
          <pc:docMk/>
          <pc:sldMk cId="3016553653" sldId="260"/>
        </pc:sldMkLst>
        <pc:spChg chg="mod">
          <ac:chgData name="Anaís Gomes Balreira Guerra" userId="02e4b476-b871-4385-aa74-b247f9aa7dbc" providerId="ADAL" clId="{8D629F18-612C-4700-8622-EF793920C1ED}" dt="2025-09-10T10:16:26.527" v="8" actId="1076"/>
          <ac:spMkLst>
            <pc:docMk/>
            <pc:sldMk cId="3016553653" sldId="260"/>
            <ac:spMk id="12" creationId="{1672C706-399D-93EB-2746-EEC10DCAE7EC}"/>
          </ac:spMkLst>
        </pc:spChg>
      </pc:sldChg>
      <pc:sldChg chg="addSp modSp mod">
        <pc:chgData name="Anaís Gomes Balreira Guerra" userId="02e4b476-b871-4385-aa74-b247f9aa7dbc" providerId="ADAL" clId="{8D629F18-612C-4700-8622-EF793920C1ED}" dt="2025-09-10T10:22:34.358" v="60" actId="1076"/>
        <pc:sldMkLst>
          <pc:docMk/>
          <pc:sldMk cId="2271897520" sldId="266"/>
        </pc:sldMkLst>
        <pc:spChg chg="add mod">
          <ac:chgData name="Anaís Gomes Balreira Guerra" userId="02e4b476-b871-4385-aa74-b247f9aa7dbc" providerId="ADAL" clId="{8D629F18-612C-4700-8622-EF793920C1ED}" dt="2025-09-10T10:22:34.358" v="60" actId="1076"/>
          <ac:spMkLst>
            <pc:docMk/>
            <pc:sldMk cId="2271897520" sldId="266"/>
            <ac:spMk id="2" creationId="{E5B08571-2C16-ECF8-5AE4-ECFDFD173446}"/>
          </ac:spMkLst>
        </pc:spChg>
        <pc:spChg chg="mod">
          <ac:chgData name="Anaís Gomes Balreira Guerra" userId="02e4b476-b871-4385-aa74-b247f9aa7dbc" providerId="ADAL" clId="{8D629F18-612C-4700-8622-EF793920C1ED}" dt="2025-09-10T10:22:29.012" v="59" actId="1076"/>
          <ac:spMkLst>
            <pc:docMk/>
            <pc:sldMk cId="2271897520" sldId="266"/>
            <ac:spMk id="13" creationId="{B886FBEE-639C-E132-F431-BA28F189F6CB}"/>
          </ac:spMkLst>
        </pc:spChg>
      </pc:sldChg>
      <pc:sldChg chg="modSp mod">
        <pc:chgData name="Anaís Gomes Balreira Guerra" userId="02e4b476-b871-4385-aa74-b247f9aa7dbc" providerId="ADAL" clId="{8D629F18-612C-4700-8622-EF793920C1ED}" dt="2025-09-10T10:20:15.513" v="24" actId="1076"/>
        <pc:sldMkLst>
          <pc:docMk/>
          <pc:sldMk cId="113884832" sldId="267"/>
        </pc:sldMkLst>
        <pc:spChg chg="mod">
          <ac:chgData name="Anaís Gomes Balreira Guerra" userId="02e4b476-b871-4385-aa74-b247f9aa7dbc" providerId="ADAL" clId="{8D629F18-612C-4700-8622-EF793920C1ED}" dt="2025-09-10T10:19:55.041" v="17" actId="1076"/>
          <ac:spMkLst>
            <pc:docMk/>
            <pc:sldMk cId="113884832" sldId="267"/>
            <ac:spMk id="10" creationId="{8D5576BE-B348-6E15-CFBD-348FE35C6875}"/>
          </ac:spMkLst>
        </pc:spChg>
        <pc:picChg chg="mod">
          <ac:chgData name="Anaís Gomes Balreira Guerra" userId="02e4b476-b871-4385-aa74-b247f9aa7dbc" providerId="ADAL" clId="{8D629F18-612C-4700-8622-EF793920C1ED}" dt="2025-09-10T10:20:15.513" v="24" actId="1076"/>
          <ac:picMkLst>
            <pc:docMk/>
            <pc:sldMk cId="113884832" sldId="267"/>
            <ac:picMk id="8" creationId="{D7E5BD06-B5E3-10D2-E3B2-52856AAC3296}"/>
          </ac:picMkLst>
        </pc:picChg>
      </pc:sldChg>
      <pc:sldChg chg="del">
        <pc:chgData name="Anaís Gomes Balreira Guerra" userId="02e4b476-b871-4385-aa74-b247f9aa7dbc" providerId="ADAL" clId="{8D629F18-612C-4700-8622-EF793920C1ED}" dt="2025-09-10T10:22:54.236" v="61" actId="47"/>
        <pc:sldMkLst>
          <pc:docMk/>
          <pc:sldMk cId="1933932919" sldId="269"/>
        </pc:sldMkLst>
      </pc:sldChg>
    </pc:docChg>
  </pc:docChgLst>
  <pc:docChgLst>
    <pc:chgData name="Ana Alexandra Soares Aranda da Silva" userId="S::aasilva@ualg.pt::69ccfb58-4b4c-4ae8-a77f-c7e4ffbba7ed" providerId="AD" clId="Web-{D67B2C72-89F1-CC7B-0961-5DDC90FB6871}"/>
    <pc:docChg chg="addSld delSld modSld sldOrd">
      <pc:chgData name="Ana Alexandra Soares Aranda da Silva" userId="S::aasilva@ualg.pt::69ccfb58-4b4c-4ae8-a77f-c7e4ffbba7ed" providerId="AD" clId="Web-{D67B2C72-89F1-CC7B-0961-5DDC90FB6871}" dt="2025-08-14T09:57:06.919" v="296" actId="20577"/>
      <pc:docMkLst>
        <pc:docMk/>
      </pc:docMkLst>
      <pc:sldChg chg="addSp delSp modSp">
        <pc:chgData name="Ana Alexandra Soares Aranda da Silva" userId="S::aasilva@ualg.pt::69ccfb58-4b4c-4ae8-a77f-c7e4ffbba7ed" providerId="AD" clId="Web-{D67B2C72-89F1-CC7B-0961-5DDC90FB6871}" dt="2025-08-14T09:29:32.248" v="48" actId="20577"/>
        <pc:sldMkLst>
          <pc:docMk/>
          <pc:sldMk cId="1018477128" sldId="256"/>
        </pc:sldMkLst>
      </pc:sldChg>
      <pc:sldChg chg="addSp delSp modSp">
        <pc:chgData name="Ana Alexandra Soares Aranda da Silva" userId="S::aasilva@ualg.pt::69ccfb58-4b4c-4ae8-a77f-c7e4ffbba7ed" providerId="AD" clId="Web-{D67B2C72-89F1-CC7B-0961-5DDC90FB6871}" dt="2025-08-14T09:45:59.125" v="122" actId="14100"/>
        <pc:sldMkLst>
          <pc:docMk/>
          <pc:sldMk cId="3340265785" sldId="257"/>
        </pc:sldMkLst>
      </pc:sldChg>
      <pc:sldChg chg="addSp delSp modSp ord">
        <pc:chgData name="Ana Alexandra Soares Aranda da Silva" userId="S::aasilva@ualg.pt::69ccfb58-4b4c-4ae8-a77f-c7e4ffbba7ed" providerId="AD" clId="Web-{D67B2C72-89F1-CC7B-0961-5DDC90FB6871}" dt="2025-08-14T09:49:46.529" v="150" actId="20577"/>
        <pc:sldMkLst>
          <pc:docMk/>
          <pc:sldMk cId="3016553653" sldId="260"/>
        </pc:sldMkLst>
      </pc:sldChg>
      <pc:sldChg chg="add replId">
        <pc:chgData name="Ana Alexandra Soares Aranda da Silva" userId="S::aasilva@ualg.pt::69ccfb58-4b4c-4ae8-a77f-c7e4ffbba7ed" providerId="AD" clId="Web-{D67B2C72-89F1-CC7B-0961-5DDC90FB6871}" dt="2025-08-14T09:29:58.203" v="49"/>
        <pc:sldMkLst>
          <pc:docMk/>
          <pc:sldMk cId="3107969876" sldId="264"/>
        </pc:sldMkLst>
      </pc:sldChg>
      <pc:sldChg chg="add del replId">
        <pc:chgData name="Ana Alexandra Soares Aranda da Silva" userId="S::aasilva@ualg.pt::69ccfb58-4b4c-4ae8-a77f-c7e4ffbba7ed" providerId="AD" clId="Web-{D67B2C72-89F1-CC7B-0961-5DDC90FB6871}" dt="2025-08-14T09:47:17.254" v="125"/>
        <pc:sldMkLst>
          <pc:docMk/>
          <pc:sldMk cId="1936213236" sldId="265"/>
        </pc:sldMkLst>
      </pc:sldChg>
      <pc:sldChg chg="delSp modSp add replId">
        <pc:chgData name="Ana Alexandra Soares Aranda da Silva" userId="S::aasilva@ualg.pt::69ccfb58-4b4c-4ae8-a77f-c7e4ffbba7ed" providerId="AD" clId="Web-{D67B2C72-89F1-CC7B-0961-5DDC90FB6871}" dt="2025-08-14T09:57:06.919" v="296" actId="20577"/>
        <pc:sldMkLst>
          <pc:docMk/>
          <pc:sldMk cId="2271897520" sldId="266"/>
        </pc:sldMkLst>
      </pc:sldChg>
      <pc:sldChg chg="addSp delSp modSp add ord replId">
        <pc:chgData name="Ana Alexandra Soares Aranda da Silva" userId="S::aasilva@ualg.pt::69ccfb58-4b4c-4ae8-a77f-c7e4ffbba7ed" providerId="AD" clId="Web-{D67B2C72-89F1-CC7B-0961-5DDC90FB6871}" dt="2025-08-14T09:50:29.203" v="166" actId="1076"/>
        <pc:sldMkLst>
          <pc:docMk/>
          <pc:sldMk cId="113884832" sldId="267"/>
        </pc:sldMkLst>
      </pc:sldChg>
      <pc:sldChg chg="add replId">
        <pc:chgData name="Ana Alexandra Soares Aranda da Silva" userId="S::aasilva@ualg.pt::69ccfb58-4b4c-4ae8-a77f-c7e4ffbba7ed" providerId="AD" clId="Web-{D67B2C72-89F1-CC7B-0961-5DDC90FB6871}" dt="2025-08-14T09:51:33.925" v="167"/>
        <pc:sldMkLst>
          <pc:docMk/>
          <pc:sldMk cId="2101941130" sldId="268"/>
        </pc:sldMkLst>
      </pc:sldChg>
    </pc:docChg>
  </pc:docChgLst>
  <pc:docChgLst>
    <pc:chgData name="Ana Alexandra Soares Aranda da Silva" userId="S::aasilva@ualg.pt::69ccfb58-4b4c-4ae8-a77f-c7e4ffbba7ed" providerId="AD" clId="Web-{0A36A7E5-559F-0912-0225-C1BFEE015B43}"/>
    <pc:docChg chg="addSld modSld">
      <pc:chgData name="Ana Alexandra Soares Aranda da Silva" userId="S::aasilva@ualg.pt::69ccfb58-4b4c-4ae8-a77f-c7e4ffbba7ed" providerId="AD" clId="Web-{0A36A7E5-559F-0912-0225-C1BFEE015B43}" dt="2025-08-14T10:00:27.867" v="24"/>
      <pc:docMkLst>
        <pc:docMk/>
      </pc:docMkLst>
      <pc:sldChg chg="modSp">
        <pc:chgData name="Ana Alexandra Soares Aranda da Silva" userId="S::aasilva@ualg.pt::69ccfb58-4b4c-4ae8-a77f-c7e4ffbba7ed" providerId="AD" clId="Web-{0A36A7E5-559F-0912-0225-C1BFEE015B43}" dt="2025-08-14T09:58:28.346" v="0" actId="1076"/>
        <pc:sldMkLst>
          <pc:docMk/>
          <pc:sldMk cId="1018477128" sldId="256"/>
        </pc:sldMkLst>
      </pc:sldChg>
      <pc:sldChg chg="add replId">
        <pc:chgData name="Ana Alexandra Soares Aranda da Silva" userId="S::aasilva@ualg.pt::69ccfb58-4b4c-4ae8-a77f-c7e4ffbba7ed" providerId="AD" clId="Web-{0A36A7E5-559F-0912-0225-C1BFEE015B43}" dt="2025-08-14T09:58:43.471" v="1"/>
        <pc:sldMkLst>
          <pc:docMk/>
          <pc:sldMk cId="1933932919" sldId="269"/>
        </pc:sldMkLst>
      </pc:sldChg>
      <pc:sldChg chg="add">
        <pc:chgData name="Ana Alexandra Soares Aranda da Silva" userId="S::aasilva@ualg.pt::69ccfb58-4b4c-4ae8-a77f-c7e4ffbba7ed" providerId="AD" clId="Web-{0A36A7E5-559F-0912-0225-C1BFEE015B43}" dt="2025-08-14T10:00:23.929" v="3"/>
        <pc:sldMkLst>
          <pc:docMk/>
          <pc:sldMk cId="1332106758" sldId="270"/>
        </pc:sldMkLst>
      </pc:sldChg>
      <pc:sldChg chg="add">
        <pc:chgData name="Ana Alexandra Soares Aranda da Silva" userId="S::aasilva@ualg.pt::69ccfb58-4b4c-4ae8-a77f-c7e4ffbba7ed" providerId="AD" clId="Web-{0A36A7E5-559F-0912-0225-C1BFEE015B43}" dt="2025-08-14T10:00:26.148" v="13"/>
        <pc:sldMkLst>
          <pc:docMk/>
          <pc:sldMk cId="105166711" sldId="274"/>
        </pc:sldMkLst>
      </pc:sldChg>
      <pc:sldChg chg="add">
        <pc:chgData name="Ana Alexandra Soares Aranda da Silva" userId="S::aasilva@ualg.pt::69ccfb58-4b4c-4ae8-a77f-c7e4ffbba7ed" providerId="AD" clId="Web-{0A36A7E5-559F-0912-0225-C1BFEE015B43}" dt="2025-08-14T10:00:23.539" v="2"/>
        <pc:sldMkLst>
          <pc:docMk/>
          <pc:sldMk cId="2939283991" sldId="287"/>
        </pc:sldMkLst>
      </pc:sldChg>
      <pc:sldChg chg="add">
        <pc:chgData name="Ana Alexandra Soares Aranda da Silva" userId="S::aasilva@ualg.pt::69ccfb58-4b4c-4ae8-a77f-c7e4ffbba7ed" providerId="AD" clId="Web-{0A36A7E5-559F-0912-0225-C1BFEE015B43}" dt="2025-08-14T10:00:24.211" v="4"/>
        <pc:sldMkLst>
          <pc:docMk/>
          <pc:sldMk cId="3577825780" sldId="288"/>
        </pc:sldMkLst>
      </pc:sldChg>
      <pc:sldChg chg="add">
        <pc:chgData name="Ana Alexandra Soares Aranda da Silva" userId="S::aasilva@ualg.pt::69ccfb58-4b4c-4ae8-a77f-c7e4ffbba7ed" providerId="AD" clId="Web-{0A36A7E5-559F-0912-0225-C1BFEE015B43}" dt="2025-08-14T10:00:24.304" v="5"/>
        <pc:sldMkLst>
          <pc:docMk/>
          <pc:sldMk cId="3380100434" sldId="289"/>
        </pc:sldMkLst>
      </pc:sldChg>
      <pc:sldChg chg="add">
        <pc:chgData name="Ana Alexandra Soares Aranda da Silva" userId="S::aasilva@ualg.pt::69ccfb58-4b4c-4ae8-a77f-c7e4ffbba7ed" providerId="AD" clId="Web-{0A36A7E5-559F-0912-0225-C1BFEE015B43}" dt="2025-08-14T10:00:24.398" v="6"/>
        <pc:sldMkLst>
          <pc:docMk/>
          <pc:sldMk cId="4192430264" sldId="293"/>
        </pc:sldMkLst>
      </pc:sldChg>
      <pc:sldChg chg="add">
        <pc:chgData name="Ana Alexandra Soares Aranda da Silva" userId="S::aasilva@ualg.pt::69ccfb58-4b4c-4ae8-a77f-c7e4ffbba7ed" providerId="AD" clId="Web-{0A36A7E5-559F-0912-0225-C1BFEE015B43}" dt="2025-08-14T10:00:24.476" v="7"/>
        <pc:sldMkLst>
          <pc:docMk/>
          <pc:sldMk cId="479408482" sldId="294"/>
        </pc:sldMkLst>
      </pc:sldChg>
      <pc:sldChg chg="add">
        <pc:chgData name="Ana Alexandra Soares Aranda da Silva" userId="S::aasilva@ualg.pt::69ccfb58-4b4c-4ae8-a77f-c7e4ffbba7ed" providerId="AD" clId="Web-{0A36A7E5-559F-0912-0225-C1BFEE015B43}" dt="2025-08-14T10:00:24.570" v="8"/>
        <pc:sldMkLst>
          <pc:docMk/>
          <pc:sldMk cId="1224009280" sldId="295"/>
        </pc:sldMkLst>
      </pc:sldChg>
      <pc:sldChg chg="add">
        <pc:chgData name="Ana Alexandra Soares Aranda da Silva" userId="S::aasilva@ualg.pt::69ccfb58-4b4c-4ae8-a77f-c7e4ffbba7ed" providerId="AD" clId="Web-{0A36A7E5-559F-0912-0225-C1BFEE015B43}" dt="2025-08-14T10:00:24.961" v="9"/>
        <pc:sldMkLst>
          <pc:docMk/>
          <pc:sldMk cId="516445506" sldId="296"/>
        </pc:sldMkLst>
      </pc:sldChg>
      <pc:sldChg chg="add">
        <pc:chgData name="Ana Alexandra Soares Aranda da Silva" userId="S::aasilva@ualg.pt::69ccfb58-4b4c-4ae8-a77f-c7e4ffbba7ed" providerId="AD" clId="Web-{0A36A7E5-559F-0912-0225-C1BFEE015B43}" dt="2025-08-14T10:00:25.414" v="10"/>
        <pc:sldMkLst>
          <pc:docMk/>
          <pc:sldMk cId="4079203790" sldId="297"/>
        </pc:sldMkLst>
      </pc:sldChg>
      <pc:sldChg chg="add">
        <pc:chgData name="Ana Alexandra Soares Aranda da Silva" userId="S::aasilva@ualg.pt::69ccfb58-4b4c-4ae8-a77f-c7e4ffbba7ed" providerId="AD" clId="Web-{0A36A7E5-559F-0912-0225-C1BFEE015B43}" dt="2025-08-14T10:00:25.633" v="11"/>
        <pc:sldMkLst>
          <pc:docMk/>
          <pc:sldMk cId="3038997771" sldId="298"/>
        </pc:sldMkLst>
      </pc:sldChg>
      <pc:sldChg chg="add">
        <pc:chgData name="Ana Alexandra Soares Aranda da Silva" userId="S::aasilva@ualg.pt::69ccfb58-4b4c-4ae8-a77f-c7e4ffbba7ed" providerId="AD" clId="Web-{0A36A7E5-559F-0912-0225-C1BFEE015B43}" dt="2025-08-14T10:00:25.898" v="12"/>
        <pc:sldMkLst>
          <pc:docMk/>
          <pc:sldMk cId="2133113950" sldId="299"/>
        </pc:sldMkLst>
      </pc:sldChg>
      <pc:sldChg chg="add">
        <pc:chgData name="Ana Alexandra Soares Aranda da Silva" userId="S::aasilva@ualg.pt::69ccfb58-4b4c-4ae8-a77f-c7e4ffbba7ed" providerId="AD" clId="Web-{0A36A7E5-559F-0912-0225-C1BFEE015B43}" dt="2025-08-14T10:00:26.226" v="14"/>
        <pc:sldMkLst>
          <pc:docMk/>
          <pc:sldMk cId="2291096219" sldId="482"/>
        </pc:sldMkLst>
      </pc:sldChg>
      <pc:sldChg chg="add">
        <pc:chgData name="Ana Alexandra Soares Aranda da Silva" userId="S::aasilva@ualg.pt::69ccfb58-4b4c-4ae8-a77f-c7e4ffbba7ed" providerId="AD" clId="Web-{0A36A7E5-559F-0912-0225-C1BFEE015B43}" dt="2025-08-14T10:00:26.508" v="16"/>
        <pc:sldMkLst>
          <pc:docMk/>
          <pc:sldMk cId="3241117185" sldId="527"/>
        </pc:sldMkLst>
      </pc:sldChg>
      <pc:sldChg chg="add">
        <pc:chgData name="Ana Alexandra Soares Aranda da Silva" userId="S::aasilva@ualg.pt::69ccfb58-4b4c-4ae8-a77f-c7e4ffbba7ed" providerId="AD" clId="Web-{0A36A7E5-559F-0912-0225-C1BFEE015B43}" dt="2025-08-14T10:00:27.039" v="18"/>
        <pc:sldMkLst>
          <pc:docMk/>
          <pc:sldMk cId="2282419067" sldId="555"/>
        </pc:sldMkLst>
      </pc:sldChg>
      <pc:sldChg chg="add">
        <pc:chgData name="Ana Alexandra Soares Aranda da Silva" userId="S::aasilva@ualg.pt::69ccfb58-4b4c-4ae8-a77f-c7e4ffbba7ed" providerId="AD" clId="Web-{0A36A7E5-559F-0912-0225-C1BFEE015B43}" dt="2025-08-14T10:00:26.711" v="17"/>
        <pc:sldMkLst>
          <pc:docMk/>
          <pc:sldMk cId="3682585706" sldId="556"/>
        </pc:sldMkLst>
      </pc:sldChg>
      <pc:sldChg chg="add">
        <pc:chgData name="Ana Alexandra Soares Aranda da Silva" userId="S::aasilva@ualg.pt::69ccfb58-4b4c-4ae8-a77f-c7e4ffbba7ed" providerId="AD" clId="Web-{0A36A7E5-559F-0912-0225-C1BFEE015B43}" dt="2025-08-14T10:00:27.195" v="19"/>
        <pc:sldMkLst>
          <pc:docMk/>
          <pc:sldMk cId="3365401407" sldId="557"/>
        </pc:sldMkLst>
      </pc:sldChg>
      <pc:sldChg chg="add">
        <pc:chgData name="Ana Alexandra Soares Aranda da Silva" userId="S::aasilva@ualg.pt::69ccfb58-4b4c-4ae8-a77f-c7e4ffbba7ed" providerId="AD" clId="Web-{0A36A7E5-559F-0912-0225-C1BFEE015B43}" dt="2025-08-14T10:00:26.367" v="15"/>
        <pc:sldMkLst>
          <pc:docMk/>
          <pc:sldMk cId="3544416871" sldId="558"/>
        </pc:sldMkLst>
      </pc:sldChg>
      <pc:sldChg chg="add">
        <pc:chgData name="Ana Alexandra Soares Aranda da Silva" userId="S::aasilva@ualg.pt::69ccfb58-4b4c-4ae8-a77f-c7e4ffbba7ed" providerId="AD" clId="Web-{0A36A7E5-559F-0912-0225-C1BFEE015B43}" dt="2025-08-14T10:00:27.539" v="21"/>
        <pc:sldMkLst>
          <pc:docMk/>
          <pc:sldMk cId="3954612108" sldId="561"/>
        </pc:sldMkLst>
      </pc:sldChg>
      <pc:sldChg chg="add">
        <pc:chgData name="Ana Alexandra Soares Aranda da Silva" userId="S::aasilva@ualg.pt::69ccfb58-4b4c-4ae8-a77f-c7e4ffbba7ed" providerId="AD" clId="Web-{0A36A7E5-559F-0912-0225-C1BFEE015B43}" dt="2025-08-14T10:00:27.680" v="22"/>
        <pc:sldMkLst>
          <pc:docMk/>
          <pc:sldMk cId="696436709" sldId="563"/>
        </pc:sldMkLst>
      </pc:sldChg>
      <pc:sldChg chg="add">
        <pc:chgData name="Ana Alexandra Soares Aranda da Silva" userId="S::aasilva@ualg.pt::69ccfb58-4b4c-4ae8-a77f-c7e4ffbba7ed" providerId="AD" clId="Web-{0A36A7E5-559F-0912-0225-C1BFEE015B43}" dt="2025-08-14T10:00:27.367" v="20"/>
        <pc:sldMkLst>
          <pc:docMk/>
          <pc:sldMk cId="4004234601" sldId="567"/>
        </pc:sldMkLst>
      </pc:sldChg>
      <pc:sldChg chg="add">
        <pc:chgData name="Ana Alexandra Soares Aranda da Silva" userId="S::aasilva@ualg.pt::69ccfb58-4b4c-4ae8-a77f-c7e4ffbba7ed" providerId="AD" clId="Web-{0A36A7E5-559F-0912-0225-C1BFEE015B43}" dt="2025-08-14T10:00:27.742" v="23"/>
        <pc:sldMkLst>
          <pc:docMk/>
          <pc:sldMk cId="771597653" sldId="568"/>
        </pc:sldMkLst>
      </pc:sldChg>
      <pc:sldChg chg="add">
        <pc:chgData name="Ana Alexandra Soares Aranda da Silva" userId="S::aasilva@ualg.pt::69ccfb58-4b4c-4ae8-a77f-c7e4ffbba7ed" providerId="AD" clId="Web-{0A36A7E5-559F-0912-0225-C1BFEE015B43}" dt="2025-08-14T10:00:27.867" v="24"/>
        <pc:sldMkLst>
          <pc:docMk/>
          <pc:sldMk cId="3580839756" sldId="569"/>
        </pc:sldMkLst>
      </pc:sldChg>
      <pc:sldMasterChg chg="addSldLayout">
        <pc:chgData name="Ana Alexandra Soares Aranda da Silva" userId="S::aasilva@ualg.pt::69ccfb58-4b4c-4ae8-a77f-c7e4ffbba7ed" providerId="AD" clId="Web-{0A36A7E5-559F-0912-0225-C1BFEE015B43}" dt="2025-08-14T10:00:27.867" v="24"/>
        <pc:sldMasterMkLst>
          <pc:docMk/>
          <pc:sldMasterMk cId="1827278439" sldId="2147483648"/>
        </pc:sldMasterMkLst>
        <pc:sldLayoutChg chg="add">
          <pc:chgData name="Ana Alexandra Soares Aranda da Silva" userId="S::aasilva@ualg.pt::69ccfb58-4b4c-4ae8-a77f-c7e4ffbba7ed" providerId="AD" clId="Web-{0A36A7E5-559F-0912-0225-C1BFEE015B43}" dt="2025-08-14T10:00:23.539" v="2"/>
          <pc:sldLayoutMkLst>
            <pc:docMk/>
            <pc:sldMasterMk cId="1827278439" sldId="2147483648"/>
            <pc:sldLayoutMk cId="2336547226" sldId="2147483660"/>
          </pc:sldLayoutMkLst>
        </pc:sldLayoutChg>
        <pc:sldLayoutChg chg="add">
          <pc:chgData name="Ana Alexandra Soares Aranda da Silva" userId="S::aasilva@ualg.pt::69ccfb58-4b4c-4ae8-a77f-c7e4ffbba7ed" providerId="AD" clId="Web-{0A36A7E5-559F-0912-0225-C1BFEE015B43}" dt="2025-08-14T10:00:23.929" v="3"/>
          <pc:sldLayoutMkLst>
            <pc:docMk/>
            <pc:sldMasterMk cId="1827278439" sldId="2147483648"/>
            <pc:sldLayoutMk cId="2499305099" sldId="2147483661"/>
          </pc:sldLayoutMkLst>
        </pc:sldLayoutChg>
        <pc:sldLayoutChg chg="add">
          <pc:chgData name="Ana Alexandra Soares Aranda da Silva" userId="S::aasilva@ualg.pt::69ccfb58-4b4c-4ae8-a77f-c7e4ffbba7ed" providerId="AD" clId="Web-{0A36A7E5-559F-0912-0225-C1BFEE015B43}" dt="2025-08-14T10:00:27.867" v="24"/>
          <pc:sldLayoutMkLst>
            <pc:docMk/>
            <pc:sldMasterMk cId="1827278439" sldId="2147483648"/>
            <pc:sldLayoutMk cId="2344535893" sldId="2147483662"/>
          </pc:sldLayoutMkLst>
        </pc:sldLayoutChg>
      </pc:sldMasterChg>
    </pc:docChg>
  </pc:docChgLst>
  <pc:docChgLst>
    <pc:chgData name="Ana Alexandra Soares Aranda da Silva" userId="S::aasilva@ualg.pt::69ccfb58-4b4c-4ae8-a77f-c7e4ffbba7ed" providerId="AD" clId="Web-{61AB3253-6D02-EF09-C2C1-640467F53910}"/>
    <pc:docChg chg="delSld">
      <pc:chgData name="Ana Alexandra Soares Aranda da Silva" userId="S::aasilva@ualg.pt::69ccfb58-4b4c-4ae8-a77f-c7e4ffbba7ed" providerId="AD" clId="Web-{61AB3253-6D02-EF09-C2C1-640467F53910}" dt="2025-08-26T13:29:06.749" v="0"/>
      <pc:docMkLst>
        <pc:docMk/>
      </pc:docMkLst>
      <pc:sldChg chg="del">
        <pc:chgData name="Ana Alexandra Soares Aranda da Silva" userId="S::aasilva@ualg.pt::69ccfb58-4b4c-4ae8-a77f-c7e4ffbba7ed" providerId="AD" clId="Web-{61AB3253-6D02-EF09-C2C1-640467F53910}" dt="2025-08-26T13:29:06.749" v="0"/>
        <pc:sldMkLst>
          <pc:docMk/>
          <pc:sldMk cId="771597653" sldId="5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ira Sans" panose="020B05030500000200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ira Sans" panose="020B0503050000020004" pitchFamily="34" charset="0"/>
              </a:defRPr>
            </a:lvl1pPr>
          </a:lstStyle>
          <a:p>
            <a:fld id="{8FFC5566-8B1D-554E-AF8D-2083C28083BB}" type="datetimeFigureOut">
              <a:rPr lang="fr-FR" smtClean="0"/>
              <a:pPr/>
              <a:t>29/09/2025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ira Sans" panose="020B05030500000200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ira Sans" panose="020B0503050000020004" pitchFamily="34" charset="0"/>
              </a:defRPr>
            </a:lvl1pPr>
          </a:lstStyle>
          <a:p>
            <a:fld id="{AD760FE1-8424-D445-B846-B1EC3D504D6D}" type="slidenum">
              <a:rPr lang="fr-FR" smtClean="0"/>
              <a:pPr/>
              <a:t>‹nº›</a:t>
            </a:fld>
            <a:endParaRPr lang="fr-FR"/>
          </a:p>
        </p:txBody>
      </p:sp>
    </p:spTree>
    <p:extLst>
      <p:ext uri="{BB962C8B-B14F-4D97-AF65-F5344CB8AC3E}">
        <p14:creationId xmlns:p14="http://schemas.microsoft.com/office/powerpoint/2010/main" val="166881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ira Sans" panose="020B0503050000020004" pitchFamily="34" charset="0"/>
        <a:ea typeface="+mn-ea"/>
        <a:cs typeface="+mn-cs"/>
      </a:defRPr>
    </a:lvl1pPr>
    <a:lvl2pPr marL="457200" algn="l" defTabSz="914400" rtl="0" eaLnBrk="1" latinLnBrk="0" hangingPunct="1">
      <a:defRPr sz="1200" b="0" i="0" kern="1200">
        <a:solidFill>
          <a:schemeClr val="tx1"/>
        </a:solidFill>
        <a:latin typeface="Fira Sans" panose="020B0503050000020004" pitchFamily="34" charset="0"/>
        <a:ea typeface="+mn-ea"/>
        <a:cs typeface="+mn-cs"/>
      </a:defRPr>
    </a:lvl2pPr>
    <a:lvl3pPr marL="914400" algn="l" defTabSz="914400" rtl="0" eaLnBrk="1" latinLnBrk="0" hangingPunct="1">
      <a:defRPr sz="1200" b="0" i="0" kern="1200">
        <a:solidFill>
          <a:schemeClr val="tx1"/>
        </a:solidFill>
        <a:latin typeface="Fira Sans" panose="020B0503050000020004" pitchFamily="34" charset="0"/>
        <a:ea typeface="+mn-ea"/>
        <a:cs typeface="+mn-cs"/>
      </a:defRPr>
    </a:lvl3pPr>
    <a:lvl4pPr marL="1371600" algn="l" defTabSz="914400" rtl="0" eaLnBrk="1" latinLnBrk="0" hangingPunct="1">
      <a:defRPr sz="1200" b="0" i="0" kern="1200">
        <a:solidFill>
          <a:schemeClr val="tx1"/>
        </a:solidFill>
        <a:latin typeface="Fira Sans" panose="020B0503050000020004" pitchFamily="34" charset="0"/>
        <a:ea typeface="+mn-ea"/>
        <a:cs typeface="+mn-cs"/>
      </a:defRPr>
    </a:lvl4pPr>
    <a:lvl5pPr marL="1828800" algn="l" defTabSz="914400" rtl="0" eaLnBrk="1" latinLnBrk="0" hangingPunct="1">
      <a:defRPr sz="1200" b="0" i="0" kern="1200">
        <a:solidFill>
          <a:schemeClr val="tx1"/>
        </a:solidFill>
        <a:latin typeface="Fira Sans" panose="020B05030500000200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spreadsheets/d/1baZCtLnc2hiBB1ZxeFNIf7etqMn7Mhvm9cr2L4J0tjY/edit#gid=110602015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spreadsheets/d/1baZCtLnc2hiBB1ZxeFNIf7etqMn7Mhvm9cr2L4J0tjY/edit#gid=110602015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73A97-253D-A11C-5C6B-C50DD06D04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D577B2-1454-CF24-5AB9-0F9242C9220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CA55FF-8BDA-9B6B-0E20-9625A1923701}"/>
              </a:ext>
            </a:extLst>
          </p:cNvPr>
          <p:cNvSpPr>
            <a:spLocks noGrp="1"/>
          </p:cNvSpPr>
          <p:nvPr>
            <p:ph type="body" idx="1"/>
          </p:nvPr>
        </p:nvSpPr>
        <p:spPr/>
        <p:txBody>
          <a:bodyPr/>
          <a:lstStyle/>
          <a:p>
            <a:endParaRPr lang="en-GB"/>
          </a:p>
        </p:txBody>
      </p:sp>
      <p:sp>
        <p:nvSpPr>
          <p:cNvPr id="4" name="Espace réservé du numéro de diapositive 3">
            <a:extLst>
              <a:ext uri="{FF2B5EF4-FFF2-40B4-BE49-F238E27FC236}">
                <a16:creationId xmlns:a16="http://schemas.microsoft.com/office/drawing/2014/main" id="{B96AFD28-CFE6-0F00-9461-D3DFF4DFAB5D}"/>
              </a:ext>
            </a:extLst>
          </p:cNvPr>
          <p:cNvSpPr>
            <a:spLocks noGrp="1"/>
          </p:cNvSpPr>
          <p:nvPr>
            <p:ph type="sldNum" sz="quarter" idx="5"/>
          </p:nvPr>
        </p:nvSpPr>
        <p:spPr/>
        <p:txBody>
          <a:bodyPr/>
          <a:lstStyle/>
          <a:p>
            <a:fld id="{AD760FE1-8424-D445-B846-B1EC3D504D6D}" type="slidenum">
              <a:rPr lang="fr-FR" smtClean="0"/>
              <a:pPr/>
              <a:t>4</a:t>
            </a:fld>
            <a:endParaRPr lang="fr-FR"/>
          </a:p>
        </p:txBody>
      </p:sp>
    </p:spTree>
    <p:extLst>
      <p:ext uri="{BB962C8B-B14F-4D97-AF65-F5344CB8AC3E}">
        <p14:creationId xmlns:p14="http://schemas.microsoft.com/office/powerpoint/2010/main" val="11479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18D54-FB1E-A61A-C075-D474AAF27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EEE49-48D9-7DCC-84AA-DD9CBF185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53934-9AD1-0058-36D6-3C5F89E045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4CA503-D3AF-B2AF-4DF1-0986D176DE32}"/>
              </a:ext>
            </a:extLst>
          </p:cNvPr>
          <p:cNvSpPr>
            <a:spLocks noGrp="1"/>
          </p:cNvSpPr>
          <p:nvPr>
            <p:ph type="sldNum" sz="quarter" idx="5"/>
          </p:nvPr>
        </p:nvSpPr>
        <p:spPr/>
        <p:txBody>
          <a:bodyPr/>
          <a:lstStyle/>
          <a:p>
            <a:fld id="{AD760FE1-8424-D445-B846-B1EC3D504D6D}" type="slidenum">
              <a:rPr lang="fr-FR" smtClean="0"/>
              <a:pPr/>
              <a:t>25</a:t>
            </a:fld>
            <a:endParaRPr lang="fr-FR"/>
          </a:p>
        </p:txBody>
      </p:sp>
    </p:spTree>
    <p:extLst>
      <p:ext uri="{BB962C8B-B14F-4D97-AF65-F5344CB8AC3E}">
        <p14:creationId xmlns:p14="http://schemas.microsoft.com/office/powerpoint/2010/main" val="274636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006A-E2C6-8782-5E73-3B54E468E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C776F-8BC3-7090-2355-178643628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2968B-9EB8-6939-782B-281460D7EB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6D41704-F744-8A4A-0FF0-74D75F4FDF4F}"/>
              </a:ext>
            </a:extLst>
          </p:cNvPr>
          <p:cNvSpPr>
            <a:spLocks noGrp="1"/>
          </p:cNvSpPr>
          <p:nvPr>
            <p:ph type="sldNum" sz="quarter" idx="5"/>
          </p:nvPr>
        </p:nvSpPr>
        <p:spPr/>
        <p:txBody>
          <a:bodyPr/>
          <a:lstStyle/>
          <a:p>
            <a:fld id="{AD760FE1-8424-D445-B846-B1EC3D504D6D}" type="slidenum">
              <a:rPr lang="fr-FR" smtClean="0"/>
              <a:pPr/>
              <a:t>26</a:t>
            </a:fld>
            <a:endParaRPr lang="fr-FR"/>
          </a:p>
        </p:txBody>
      </p:sp>
    </p:spTree>
    <p:extLst>
      <p:ext uri="{BB962C8B-B14F-4D97-AF65-F5344CB8AC3E}">
        <p14:creationId xmlns:p14="http://schemas.microsoft.com/office/powerpoint/2010/main" val="370913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D760FE1-8424-D445-B846-B1EC3D504D6D}" type="slidenum">
              <a:rPr lang="fr-FR" smtClean="0"/>
              <a:t>27</a:t>
            </a:fld>
            <a:endParaRPr lang="fr-FR"/>
          </a:p>
        </p:txBody>
      </p:sp>
    </p:spTree>
    <p:extLst>
      <p:ext uri="{BB962C8B-B14F-4D97-AF65-F5344CB8AC3E}">
        <p14:creationId xmlns:p14="http://schemas.microsoft.com/office/powerpoint/2010/main" val="326723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rPr>
              <a:t>Aquaculture</a:t>
            </a:r>
          </a:p>
          <a:p>
            <a:r>
              <a:rPr lang="en-GB" sz="1800" b="1">
                <a:effectLst/>
                <a:latin typeface="Calibri" panose="020F0502020204030204" pitchFamily="34" charset="0"/>
              </a:rPr>
              <a:t>Fisheries</a:t>
            </a:r>
          </a:p>
          <a:p>
            <a:r>
              <a:rPr lang="en-GB" sz="1800" b="1">
                <a:effectLst/>
                <a:latin typeface="Calibri" panose="020F0502020204030204" pitchFamily="34" charset="0"/>
              </a:rPr>
              <a:t>Biotechnology</a:t>
            </a:r>
          </a:p>
          <a:p>
            <a:r>
              <a:rPr lang="en-GB" sz="1800" b="1">
                <a:effectLst/>
                <a:latin typeface="Calibri" panose="020F0502020204030204" pitchFamily="34" charset="0"/>
              </a:rPr>
              <a:t>Environment</a:t>
            </a:r>
          </a:p>
          <a:p>
            <a:r>
              <a:rPr lang="en-GB" sz="1800" b="1">
                <a:effectLst/>
                <a:latin typeface="Calibri" panose="020F0502020204030204" pitchFamily="34" charset="0"/>
              </a:rPr>
              <a:t>Food / Social</a:t>
            </a:r>
          </a:p>
          <a:p>
            <a:r>
              <a:rPr lang="en-GB" sz="1800" b="1">
                <a:effectLst/>
                <a:latin typeface="Calibri" panose="020F0502020204030204" pitchFamily="34" charset="0"/>
              </a:rPr>
              <a:t>Data</a:t>
            </a:r>
            <a:endParaRPr lang="en-GB" sz="2800" b="0" i="0" kern="1200">
              <a:solidFill>
                <a:schemeClr val="accent2"/>
              </a:solidFill>
              <a:effectLst/>
              <a:latin typeface="Fira Sans" panose="020B0503050000020004" pitchFamily="34" charset="0"/>
              <a:ea typeface="+mn-ea"/>
              <a:cs typeface="+mn-cs"/>
            </a:endParaRPr>
          </a:p>
        </p:txBody>
      </p:sp>
      <p:sp>
        <p:nvSpPr>
          <p:cNvPr id="4" name="Slide Number Placeholder 3"/>
          <p:cNvSpPr>
            <a:spLocks noGrp="1"/>
          </p:cNvSpPr>
          <p:nvPr>
            <p:ph type="sldNum" sz="quarter" idx="5"/>
          </p:nvPr>
        </p:nvSpPr>
        <p:spPr/>
        <p:txBody>
          <a:bodyPr/>
          <a:lstStyle/>
          <a:p>
            <a:fld id="{AD760FE1-8424-D445-B846-B1EC3D504D6D}" type="slidenum">
              <a:rPr lang="fr-FR" smtClean="0"/>
              <a:pPr/>
              <a:t>17</a:t>
            </a:fld>
            <a:endParaRPr lang="fr-FR"/>
          </a:p>
        </p:txBody>
      </p:sp>
    </p:spTree>
    <p:extLst>
      <p:ext uri="{BB962C8B-B14F-4D97-AF65-F5344CB8AC3E}">
        <p14:creationId xmlns:p14="http://schemas.microsoft.com/office/powerpoint/2010/main" val="146549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00">
                <a:solidFill>
                  <a:srgbClr val="0099FF"/>
                </a:solidFill>
                <a:effectLst/>
                <a:latin typeface="Calibri" panose="020F0502020204030204" pitchFamily="34" charset="0"/>
                <a:ea typeface="Times New Roman" panose="02020603050405020304" pitchFamily="18" charset="0"/>
                <a:cs typeface="Times New Roman" panose="02020603050405020304" pitchFamily="18" charset="0"/>
              </a:rPr>
              <a:t>Structure of the TNA calls and planning</a:t>
            </a:r>
            <a:endParaRPr lang="en-GB" sz="1200" b="1" kern="100">
              <a:solidFill>
                <a:srgbClr val="0099FF"/>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spcBef>
                <a:spcPts val="200"/>
              </a:spcBef>
            </a:pPr>
            <a:r>
              <a:rPr lang="en-GB" sz="1100" b="1" i="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Open calls and challenge-driven calls</a:t>
            </a:r>
            <a:endParaRPr lang="en-GB" sz="1100" b="1" i="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AQUASERV will offer two types of calls for TA projects (WP7):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b="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Open calls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will represent </a:t>
            </a:r>
            <a:r>
              <a:rPr lang="en-GB" sz="1100" i="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ca.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75% of the total TA budget (~7.5M€). During the 5-year project a call for projects will be continuously open with no limitations of scope or topic starting on month 6, as soon as the catalogue of services is loaded onto the ARIA platform. Every 4 months cut-off dates will be organized to evaluate applications based on excellence, impact and quality by a TA review board composed of internal and external members (see TA review process).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Open calls, will have no limitations of scope or topic within the framework of aquaculture, fisheries and the blue economy, hence although we will advertise the opportunities and benefits provided by the wide range of technologies and disciplines available, it will be up to the user to take on the challenge.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b="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Challenge-driven calls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will represent </a:t>
            </a:r>
            <a:r>
              <a:rPr lang="en-GB" sz="1100" i="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ca.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25% of the total TA budget (~2.5M€). The periodic calls for proposals (every 8 months) will be based on specific themes that specifically address the main challenges and EU priorities object of the HORIZON-INFRA-2023-SERV-01-01 call (e.g., specific frontier fields/programmes,</a:t>
            </a:r>
            <a:r>
              <a:rPr lang="en-GB" sz="1100" kern="100">
                <a:solidFill>
                  <a:srgbClr val="000009"/>
                </a:solidFill>
                <a:effectLst/>
                <a:latin typeface="Calibri" panose="020F0502020204030204" pitchFamily="34" charset="0"/>
                <a:ea typeface="Aptos" panose="020B0004020202020204" pitchFamily="34" charset="0"/>
                <a:cs typeface="Times New Roman" panose="02020603050405020304" pitchFamily="18" charset="0"/>
              </a:rPr>
              <a:t> training for early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stage scientists, cross-RI topics). The goal of these challenge topics is to support projects that show high complementarity to ongoing frontier projects from the open calls. The challenge-topics will be determined by an internal roadmap that will be developed and updated in alignment with the SEAB. The principles on the development of the roadmap will be established by the consortium at the start of the project.</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Challenge-driven calls, however, will be based on specific themes determined by an internal roadmap that will be developed and updated by the ExCom in consultation with the SEAB and WP3. The road map will target primarily complex issues that require interdisciplinary approaches and possibly larger teams to be tackled. The principles on the development of the roadmap will be established by the consortium at the start of the project and its efficacy will be continuously monitored (WP7).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buFont typeface="Courier New" panose="02070309020205020404" pitchFamily="49" charset="0"/>
              <a:buChar char="o"/>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support frontier research areas, key EU priorities, and promote collaborations with industry within and beyond the blue economy to maximize its potential.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Aft>
                <a:spcPts val="600"/>
              </a:spcAft>
              <a:buFont typeface="Courier New" panose="02070309020205020404" pitchFamily="49" charset="0"/>
              <a:buChar char="o"/>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AQUASERV will promote challenge driven calls every 8 months (focusing on contributing to EU policies and Horizon Europe mission "Restore our Ocean and Waters 2030"). Task 7.3 will analyse data about TA and specific measures can be taken as a result, e.g., prioritizing specific user groups (aiming for at least 15% industry).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r>
              <a:rPr lang="fr-FR" sz="1100" kern="10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spcBef>
                <a:spcPts val="200"/>
              </a:spcBef>
            </a:pPr>
            <a:r>
              <a:rPr lang="en-GB" sz="1100" b="1" i="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Timing of the calls</a:t>
            </a:r>
            <a:endParaRPr lang="en-GB" sz="1100" b="1" i="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r>
              <a:rPr lang="en-GB" sz="1100" kern="100">
                <a:effectLst/>
                <a:latin typeface="Calibri" panose="020F0502020204030204" pitchFamily="34" charset="0"/>
                <a:ea typeface="Aptos" panose="020B0004020202020204" pitchFamily="34" charset="0"/>
                <a:cs typeface="Times New Roman" panose="02020603050405020304" pitchFamily="18" charset="0"/>
              </a:rPr>
              <a:t>See also: </a:t>
            </a:r>
            <a:r>
              <a:rPr lang="en-GB" sz="800" u="sng" kern="10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https://docs.google.com/spreadsheets/d/1baZCtLnc2hiBB1ZxeFNIf7etqMn7Mhvm9cr2L4J0tjY/edit#gid=1106020150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pPr>
            <a:r>
              <a:rPr lang="en-GB" sz="1100" kern="10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AD760FE1-8424-D445-B846-B1EC3D504D6D}" type="slidenum">
              <a:rPr lang="fr-FR" smtClean="0"/>
              <a:pPr/>
              <a:t>18</a:t>
            </a:fld>
            <a:endParaRPr lang="fr-FR"/>
          </a:p>
        </p:txBody>
      </p:sp>
    </p:spTree>
    <p:extLst>
      <p:ext uri="{BB962C8B-B14F-4D97-AF65-F5344CB8AC3E}">
        <p14:creationId xmlns:p14="http://schemas.microsoft.com/office/powerpoint/2010/main" val="297448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87D8-4713-2ECE-7675-571487B98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7B9F6-949A-0FE4-08D4-50AF68A55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CF5CA-DA0E-D73B-D3D4-0DD588AEC8C0}"/>
              </a:ext>
            </a:extLst>
          </p:cNvPr>
          <p:cNvSpPr>
            <a:spLocks noGrp="1"/>
          </p:cNvSpPr>
          <p:nvPr>
            <p:ph type="body" idx="1"/>
          </p:nvPr>
        </p:nvSpPr>
        <p:spPr/>
        <p:txBody>
          <a:bodyPr/>
          <a:lstStyle/>
          <a:p>
            <a:r>
              <a:rPr lang="en-GB" sz="1200" b="1" kern="100">
                <a:solidFill>
                  <a:srgbClr val="0099FF"/>
                </a:solidFill>
                <a:effectLst/>
                <a:latin typeface="Calibri" panose="020F0502020204030204" pitchFamily="34" charset="0"/>
                <a:ea typeface="Times New Roman" panose="02020603050405020304" pitchFamily="18" charset="0"/>
                <a:cs typeface="Times New Roman" panose="02020603050405020304" pitchFamily="18" charset="0"/>
              </a:rPr>
              <a:t>Structure of the TNA calls and planning</a:t>
            </a:r>
            <a:endParaRPr lang="en-GB" sz="1200" b="1" kern="100">
              <a:solidFill>
                <a:srgbClr val="0099FF"/>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spcBef>
                <a:spcPts val="200"/>
              </a:spcBef>
            </a:pPr>
            <a:r>
              <a:rPr lang="en-GB" sz="1100" b="1" i="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Open calls and challenge-driven calls</a:t>
            </a:r>
            <a:endParaRPr lang="en-GB" sz="1100" b="1" i="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1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AQUASERV will offer two types of calls for TA projects (WP7):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b="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Open calls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will represent </a:t>
            </a:r>
            <a:r>
              <a:rPr lang="en-GB" sz="1100" i="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ca.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75% of the total TA budget (~7.5M€). During the 5-year project a call for projects will be continuously open with no limitations of scope or topic starting on month 6, as soon as the catalogue of services is loaded onto the ARIA platform. Every 4 months cut-off dates will be organized to evaluate applications based on excellence, impact and quality by a TA review board composed of internal and external members (see TA review process).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Open calls, will have no limitations of scope or topic within the framework of aquaculture, fisheries and the blue economy, hence although we will advertise the opportunities and benefits provided by the wide range of technologies and disciplines available, it will be up to the user to take on the challenge.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b="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Challenge-driven calls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will represent </a:t>
            </a:r>
            <a:r>
              <a:rPr lang="en-GB" sz="1100" i="1"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ca.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25% of the total TA budget (~2.5M€). The periodic calls for proposals (every 8 months) will be based on specific themes that specifically address the main challenges and EU priorities object of the HORIZON-INFRA-2023-SERV-01-01 call (e.g., specific frontier fields/programmes,</a:t>
            </a:r>
            <a:r>
              <a:rPr lang="en-GB" sz="1100" kern="100">
                <a:solidFill>
                  <a:srgbClr val="000009"/>
                </a:solidFill>
                <a:effectLst/>
                <a:latin typeface="Calibri" panose="020F0502020204030204" pitchFamily="34" charset="0"/>
                <a:ea typeface="Aptos" panose="020B0004020202020204" pitchFamily="34" charset="0"/>
                <a:cs typeface="Times New Roman" panose="02020603050405020304" pitchFamily="18" charset="0"/>
              </a:rPr>
              <a:t> training for early </a:t>
            </a:r>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stage scientists, cross-RI topics). The goal of these challenge topics is to support projects that show high complementarity to ongoing frontier projects from the open calls. The challenge-topics will be determined by an internal roadmap that will be developed and updated in alignment with the SEAB. The principles on the development of the roadmap will be established by the consortium at the start of the project.</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457200" algn="just"/>
            <a:r>
              <a:rPr lang="en-GB" sz="1100" kern="0">
                <a:solidFill>
                  <a:srgbClr val="00000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Clr>
                <a:srgbClr val="000000"/>
              </a:buClr>
              <a:buFont typeface="TimesNewRomanPSMT"/>
              <a:buChar char="-"/>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Challenge-driven calls, however, will be based on specific themes determined by an internal roadmap that will be developed and updated by the ExCom in consultation with the SEAB and WP3. The road map will target primarily complex issues that require interdisciplinary approaches and possibly larger teams to be tackled. The principles on the development of the roadmap will be established by the consortium at the start of the project and its efficacy will be continuously monitored (WP7).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buFont typeface="Courier New" panose="02070309020205020404" pitchFamily="49" charset="0"/>
              <a:buChar char="o"/>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support frontier research areas, key EU priorities, and promote collaborations with industry within and beyond the blue economy to maximize its potential.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spcAft>
                <a:spcPts val="600"/>
              </a:spcAft>
              <a:buFont typeface="Courier New" panose="02070309020205020404" pitchFamily="49" charset="0"/>
              <a:buChar char="o"/>
            </a:pPr>
            <a:r>
              <a:rPr lang="en-GB" sz="11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AQUASERV will promote challenge driven calls every 8 months (focusing on contributing to EU policies and Horizon Europe mission "Restore our Ocean and Waters 2030"). Task 7.3 will analyse data about TA and specific measures can be taken as a result, e.g., prioritizing specific user groups (aiming for at least 15% industry).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r>
              <a:rPr lang="fr-FR" sz="1100" kern="100">
                <a:effectLst/>
                <a:latin typeface="Calibri" panose="020F050202020403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spcBef>
                <a:spcPts val="200"/>
              </a:spcBef>
            </a:pPr>
            <a:r>
              <a:rPr lang="en-GB" sz="1100" b="1" i="1" kern="100">
                <a:solidFill>
                  <a:srgbClr val="0F4761"/>
                </a:solidFill>
                <a:effectLst/>
                <a:latin typeface="Calibri" panose="020F0502020204030204" pitchFamily="34" charset="0"/>
                <a:ea typeface="Times New Roman" panose="02020603050405020304" pitchFamily="18" charset="0"/>
                <a:cs typeface="Times New Roman" panose="02020603050405020304" pitchFamily="18" charset="0"/>
              </a:rPr>
              <a:t>Timing of the calls</a:t>
            </a:r>
            <a:endParaRPr lang="en-GB" sz="1100" b="1" i="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r>
              <a:rPr lang="en-GB" sz="1100" kern="100">
                <a:effectLst/>
                <a:latin typeface="Calibri" panose="020F0502020204030204" pitchFamily="34" charset="0"/>
                <a:ea typeface="Aptos" panose="020B0004020202020204" pitchFamily="34" charset="0"/>
                <a:cs typeface="Times New Roman" panose="02020603050405020304" pitchFamily="18" charset="0"/>
              </a:rPr>
              <a:t>See also: </a:t>
            </a:r>
            <a:r>
              <a:rPr lang="en-GB" sz="800" u="sng" kern="10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https://docs.google.com/spreadsheets/d/1baZCtLnc2hiBB1ZxeFNIf7etqMn7Mhvm9cr2L4J0tjY/edit#gid=1106020150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pPr>
            <a:r>
              <a:rPr lang="en-GB" sz="1100" kern="100">
                <a:effectLst/>
                <a:latin typeface="Calibri" panose="020F0502020204030204" pitchFamily="34" charset="0"/>
                <a:ea typeface="Aptos" panose="020B0004020202020204" pitchFamily="34" charset="0"/>
                <a:cs typeface="Times New Roman" panose="02020603050405020304" pitchFamily="18" charset="0"/>
              </a:rPr>
              <a:t> </a:t>
            </a:r>
            <a:endParaRPr lang="en-GB"/>
          </a:p>
        </p:txBody>
      </p:sp>
      <p:sp>
        <p:nvSpPr>
          <p:cNvPr id="4" name="Slide Number Placeholder 3">
            <a:extLst>
              <a:ext uri="{FF2B5EF4-FFF2-40B4-BE49-F238E27FC236}">
                <a16:creationId xmlns:a16="http://schemas.microsoft.com/office/drawing/2014/main" id="{40953320-43DE-EDEE-E92C-D221A1B635AE}"/>
              </a:ext>
            </a:extLst>
          </p:cNvPr>
          <p:cNvSpPr>
            <a:spLocks noGrp="1"/>
          </p:cNvSpPr>
          <p:nvPr>
            <p:ph type="sldNum" sz="quarter" idx="5"/>
          </p:nvPr>
        </p:nvSpPr>
        <p:spPr/>
        <p:txBody>
          <a:bodyPr/>
          <a:lstStyle/>
          <a:p>
            <a:fld id="{AD760FE1-8424-D445-B846-B1EC3D504D6D}" type="slidenum">
              <a:rPr lang="fr-FR" smtClean="0"/>
              <a:pPr/>
              <a:t>19</a:t>
            </a:fld>
            <a:endParaRPr lang="fr-FR"/>
          </a:p>
        </p:txBody>
      </p:sp>
    </p:spTree>
    <p:extLst>
      <p:ext uri="{BB962C8B-B14F-4D97-AF65-F5344CB8AC3E}">
        <p14:creationId xmlns:p14="http://schemas.microsoft.com/office/powerpoint/2010/main" val="27318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760FE1-8424-D445-B846-B1EC3D504D6D}" type="slidenum">
              <a:rPr lang="fr-FR" smtClean="0"/>
              <a:pPr/>
              <a:t>20</a:t>
            </a:fld>
            <a:endParaRPr lang="fr-FR"/>
          </a:p>
        </p:txBody>
      </p:sp>
    </p:spTree>
    <p:extLst>
      <p:ext uri="{BB962C8B-B14F-4D97-AF65-F5344CB8AC3E}">
        <p14:creationId xmlns:p14="http://schemas.microsoft.com/office/powerpoint/2010/main" val="398261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8C5C3-C7FF-747C-043F-C4D015072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78CAA-52C3-22E1-5B2B-748DAA035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D6B17-6374-9B99-7E6F-014696010A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609E91-7ACE-F9C0-5FD1-6E4C6159AC18}"/>
              </a:ext>
            </a:extLst>
          </p:cNvPr>
          <p:cNvSpPr>
            <a:spLocks noGrp="1"/>
          </p:cNvSpPr>
          <p:nvPr>
            <p:ph type="sldNum" sz="quarter" idx="5"/>
          </p:nvPr>
        </p:nvSpPr>
        <p:spPr/>
        <p:txBody>
          <a:bodyPr/>
          <a:lstStyle/>
          <a:p>
            <a:fld id="{AD760FE1-8424-D445-B846-B1EC3D504D6D}" type="slidenum">
              <a:rPr lang="fr-FR" smtClean="0"/>
              <a:pPr/>
              <a:t>21</a:t>
            </a:fld>
            <a:endParaRPr lang="fr-FR"/>
          </a:p>
        </p:txBody>
      </p:sp>
    </p:spTree>
    <p:extLst>
      <p:ext uri="{BB962C8B-B14F-4D97-AF65-F5344CB8AC3E}">
        <p14:creationId xmlns:p14="http://schemas.microsoft.com/office/powerpoint/2010/main" val="3519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17A77-03F1-D19C-8070-930E12CAC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39E02-0D3D-ADAB-EA77-06F944B33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DFB4F-2FDC-98BC-CAC8-B07466F75F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DA4DF5-FA52-FAB9-73F5-254D04A2B39E}"/>
              </a:ext>
            </a:extLst>
          </p:cNvPr>
          <p:cNvSpPr>
            <a:spLocks noGrp="1"/>
          </p:cNvSpPr>
          <p:nvPr>
            <p:ph type="sldNum" sz="quarter" idx="5"/>
          </p:nvPr>
        </p:nvSpPr>
        <p:spPr/>
        <p:txBody>
          <a:bodyPr/>
          <a:lstStyle/>
          <a:p>
            <a:fld id="{AD760FE1-8424-D445-B846-B1EC3D504D6D}" type="slidenum">
              <a:rPr lang="fr-FR" smtClean="0"/>
              <a:pPr/>
              <a:t>22</a:t>
            </a:fld>
            <a:endParaRPr lang="fr-FR"/>
          </a:p>
        </p:txBody>
      </p:sp>
    </p:spTree>
    <p:extLst>
      <p:ext uri="{BB962C8B-B14F-4D97-AF65-F5344CB8AC3E}">
        <p14:creationId xmlns:p14="http://schemas.microsoft.com/office/powerpoint/2010/main" val="181334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C344A-F64E-B692-FDDA-BA37AAFE4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3CB4B-3076-4DD8-99AA-A60688B24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CC10E-115B-B8CC-1899-E9893546CF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B4A67C-9AAB-89D8-ED4A-91DC8E104820}"/>
              </a:ext>
            </a:extLst>
          </p:cNvPr>
          <p:cNvSpPr>
            <a:spLocks noGrp="1"/>
          </p:cNvSpPr>
          <p:nvPr>
            <p:ph type="sldNum" sz="quarter" idx="5"/>
          </p:nvPr>
        </p:nvSpPr>
        <p:spPr/>
        <p:txBody>
          <a:bodyPr/>
          <a:lstStyle/>
          <a:p>
            <a:fld id="{AD760FE1-8424-D445-B846-B1EC3D504D6D}" type="slidenum">
              <a:rPr lang="fr-FR" smtClean="0"/>
              <a:pPr/>
              <a:t>23</a:t>
            </a:fld>
            <a:endParaRPr lang="fr-FR"/>
          </a:p>
        </p:txBody>
      </p:sp>
    </p:spTree>
    <p:extLst>
      <p:ext uri="{BB962C8B-B14F-4D97-AF65-F5344CB8AC3E}">
        <p14:creationId xmlns:p14="http://schemas.microsoft.com/office/powerpoint/2010/main" val="85318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251DE-16FF-1D6E-6095-D16B3733F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A8B1E-A506-D285-1131-8E73A8777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E0658-FD08-8D52-CDF2-C5E0E72C26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16A398-D78A-E0C1-000A-6F4DE2B3EE9A}"/>
              </a:ext>
            </a:extLst>
          </p:cNvPr>
          <p:cNvSpPr>
            <a:spLocks noGrp="1"/>
          </p:cNvSpPr>
          <p:nvPr>
            <p:ph type="sldNum" sz="quarter" idx="5"/>
          </p:nvPr>
        </p:nvSpPr>
        <p:spPr/>
        <p:txBody>
          <a:bodyPr/>
          <a:lstStyle/>
          <a:p>
            <a:fld id="{AD760FE1-8424-D445-B846-B1EC3D504D6D}" type="slidenum">
              <a:rPr lang="fr-FR" smtClean="0"/>
              <a:pPr/>
              <a:t>24</a:t>
            </a:fld>
            <a:endParaRPr lang="fr-FR"/>
          </a:p>
        </p:txBody>
      </p:sp>
    </p:spTree>
    <p:extLst>
      <p:ext uri="{BB962C8B-B14F-4D97-AF65-F5344CB8AC3E}">
        <p14:creationId xmlns:p14="http://schemas.microsoft.com/office/powerpoint/2010/main" val="660179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Une image contenant Caractère coloré, Graphique, créativité, art&#10;&#10;Description générée automatiquement">
            <a:extLst>
              <a:ext uri="{FF2B5EF4-FFF2-40B4-BE49-F238E27FC236}">
                <a16:creationId xmlns:a16="http://schemas.microsoft.com/office/drawing/2014/main" id="{F02730FB-DBBF-4760-9D8C-768E5D938C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279" y="-10160"/>
            <a:ext cx="12273280" cy="6903720"/>
          </a:xfrm>
          <a:prstGeom prst="rect">
            <a:avLst/>
          </a:prstGeom>
        </p:spPr>
      </p:pic>
      <p:sp>
        <p:nvSpPr>
          <p:cNvPr id="2" name="Titre 1">
            <a:extLst>
              <a:ext uri="{FF2B5EF4-FFF2-40B4-BE49-F238E27FC236}">
                <a16:creationId xmlns:a16="http://schemas.microsoft.com/office/drawing/2014/main" id="{53823780-6175-433D-77D1-264D47D0717A}"/>
              </a:ext>
            </a:extLst>
          </p:cNvPr>
          <p:cNvSpPr>
            <a:spLocks noGrp="1"/>
          </p:cNvSpPr>
          <p:nvPr>
            <p:ph type="ctrTitle"/>
          </p:nvPr>
        </p:nvSpPr>
        <p:spPr>
          <a:xfrm>
            <a:off x="6390640" y="3873657"/>
            <a:ext cx="4419600" cy="1406843"/>
          </a:xfrm>
        </p:spPr>
        <p:txBody>
          <a:bodyPr anchor="b">
            <a:normAutofit/>
          </a:bodyPr>
          <a:lstStyle>
            <a:lvl1pPr algn="ctr">
              <a:defRPr sz="5000">
                <a:solidFill>
                  <a:schemeClr val="bg1"/>
                </a:solidFill>
                <a:latin typeface="Cabinet Grotesk" pitchFamily="2" charset="77"/>
              </a:defRPr>
            </a:lvl1pPr>
          </a:lstStyle>
          <a:p>
            <a:r>
              <a:rPr lang="fr-FR"/>
              <a:t>Modifiez le style du titre</a:t>
            </a:r>
          </a:p>
        </p:txBody>
      </p:sp>
      <p:sp>
        <p:nvSpPr>
          <p:cNvPr id="3" name="Sous-titre 2">
            <a:extLst>
              <a:ext uri="{FF2B5EF4-FFF2-40B4-BE49-F238E27FC236}">
                <a16:creationId xmlns:a16="http://schemas.microsoft.com/office/drawing/2014/main" id="{2D095748-E4E6-58AA-D9B9-110D30602EB2}"/>
              </a:ext>
            </a:extLst>
          </p:cNvPr>
          <p:cNvSpPr>
            <a:spLocks noGrp="1"/>
          </p:cNvSpPr>
          <p:nvPr>
            <p:ph type="subTitle" idx="1"/>
          </p:nvPr>
        </p:nvSpPr>
        <p:spPr>
          <a:xfrm>
            <a:off x="6390640" y="5392260"/>
            <a:ext cx="4419600" cy="827722"/>
          </a:xfrm>
        </p:spPr>
        <p:txBody>
          <a:bodyPr/>
          <a:lstStyle>
            <a:lvl1pPr marL="0" indent="0" algn="ctr">
              <a:buNone/>
              <a:defRPr sz="2400" b="0">
                <a:solidFill>
                  <a:schemeClr val="bg2"/>
                </a:solidFill>
                <a:latin typeface="Cabinet Grotesk"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13" name="Picture 12" descr="A logo with colorful circles&#10;&#10;Description automatically generated with medium confidence">
            <a:extLst>
              <a:ext uri="{FF2B5EF4-FFF2-40B4-BE49-F238E27FC236}">
                <a16:creationId xmlns:a16="http://schemas.microsoft.com/office/drawing/2014/main" id="{4F51E006-E8E4-8AE9-7D8A-C845EA652A6A}"/>
              </a:ext>
            </a:extLst>
          </p:cNvPr>
          <p:cNvPicPr>
            <a:picLocks noChangeAspect="1"/>
          </p:cNvPicPr>
          <p:nvPr userDrawn="1"/>
        </p:nvPicPr>
        <p:blipFill>
          <a:blip r:embed="rId3"/>
          <a:srcRect t="30074" b="31195"/>
          <a:stretch/>
        </p:blipFill>
        <p:spPr>
          <a:xfrm>
            <a:off x="8422640" y="0"/>
            <a:ext cx="3769360" cy="1459927"/>
          </a:xfrm>
          <a:prstGeom prst="rect">
            <a:avLst/>
          </a:prstGeom>
        </p:spPr>
      </p:pic>
    </p:spTree>
    <p:extLst>
      <p:ext uri="{BB962C8B-B14F-4D97-AF65-F5344CB8AC3E}">
        <p14:creationId xmlns:p14="http://schemas.microsoft.com/office/powerpoint/2010/main" val="36071700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8" name="Rectangle : coins arrondis 2">
            <a:extLst>
              <a:ext uri="{FF2B5EF4-FFF2-40B4-BE49-F238E27FC236}">
                <a16:creationId xmlns:a16="http://schemas.microsoft.com/office/drawing/2014/main" id="{AAA4BE1A-079F-3C42-8F17-681EB202AEE1}"/>
              </a:ext>
            </a:extLst>
          </p:cNvPr>
          <p:cNvSpPr/>
          <p:nvPr userDrawn="1"/>
        </p:nvSpPr>
        <p:spPr>
          <a:xfrm>
            <a:off x="4229238" y="2947682"/>
            <a:ext cx="3733524" cy="155346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re 1">
            <a:extLst>
              <a:ext uri="{FF2B5EF4-FFF2-40B4-BE49-F238E27FC236}">
                <a16:creationId xmlns:a16="http://schemas.microsoft.com/office/drawing/2014/main" id="{94AE54B1-4A43-4643-FCBC-2A2FBDB83BB5}"/>
              </a:ext>
            </a:extLst>
          </p:cNvPr>
          <p:cNvSpPr>
            <a:spLocks noGrp="1"/>
          </p:cNvSpPr>
          <p:nvPr>
            <p:ph type="ctrTitle"/>
          </p:nvPr>
        </p:nvSpPr>
        <p:spPr>
          <a:xfrm>
            <a:off x="0" y="1204719"/>
            <a:ext cx="12192000" cy="1009650"/>
          </a:xfrm>
        </p:spPr>
        <p:txBody>
          <a:bodyPr>
            <a:normAutofit/>
          </a:bodyPr>
          <a:lstStyle>
            <a:lvl1pPr algn="ctr">
              <a:defRPr/>
            </a:lvl1pPr>
          </a:lstStyle>
          <a:p>
            <a:r>
              <a:rPr lang="fr-FR" sz="4800" b="1" err="1">
                <a:solidFill>
                  <a:schemeClr val="bg1"/>
                </a:solidFill>
                <a:latin typeface="Cabinet Grotesk" pitchFamily="2" charset="77"/>
                <a:cs typeface="Chakra Petch" pitchFamily="2" charset="-34"/>
              </a:rPr>
              <a:t>Thank</a:t>
            </a:r>
            <a:r>
              <a:rPr lang="fr-FR" sz="4800" b="1">
                <a:solidFill>
                  <a:schemeClr val="bg1"/>
                </a:solidFill>
                <a:latin typeface="Cabinet Grotesk" pitchFamily="2" charset="77"/>
                <a:cs typeface="Chakra Petch" pitchFamily="2" charset="-34"/>
              </a:rPr>
              <a:t> </a:t>
            </a:r>
            <a:r>
              <a:rPr lang="fr-FR" sz="4800" b="1" err="1">
                <a:solidFill>
                  <a:schemeClr val="bg1"/>
                </a:solidFill>
                <a:latin typeface="Cabinet Grotesk" pitchFamily="2" charset="77"/>
                <a:cs typeface="Chakra Petch" pitchFamily="2" charset="-34"/>
              </a:rPr>
              <a:t>you</a:t>
            </a:r>
            <a:r>
              <a:rPr lang="fr-FR" sz="4800" b="1">
                <a:solidFill>
                  <a:schemeClr val="bg1"/>
                </a:solidFill>
                <a:latin typeface="Cabinet Grotesk" pitchFamily="2" charset="77"/>
                <a:cs typeface="Chakra Petch" pitchFamily="2" charset="-34"/>
              </a:rPr>
              <a:t> !</a:t>
            </a:r>
          </a:p>
        </p:txBody>
      </p:sp>
      <p:pic>
        <p:nvPicPr>
          <p:cNvPr id="12" name="Picture 11" descr="A logo with colorful circles&#10;&#10;Description automatically generated with medium confidence">
            <a:extLst>
              <a:ext uri="{FF2B5EF4-FFF2-40B4-BE49-F238E27FC236}">
                <a16:creationId xmlns:a16="http://schemas.microsoft.com/office/drawing/2014/main" id="{3BA23100-81A5-4E86-11BD-B1F57D378812}"/>
              </a:ext>
            </a:extLst>
          </p:cNvPr>
          <p:cNvPicPr>
            <a:picLocks noChangeAspect="1"/>
          </p:cNvPicPr>
          <p:nvPr userDrawn="1"/>
        </p:nvPicPr>
        <p:blipFill>
          <a:blip r:embed="rId2"/>
          <a:srcRect l="5975" t="30074" b="31195"/>
          <a:stretch/>
        </p:blipFill>
        <p:spPr>
          <a:xfrm>
            <a:off x="4479533" y="3052089"/>
            <a:ext cx="3273919" cy="1348613"/>
          </a:xfrm>
          <a:prstGeom prst="rect">
            <a:avLst/>
          </a:prstGeom>
        </p:spPr>
      </p:pic>
      <p:pic>
        <p:nvPicPr>
          <p:cNvPr id="14" name="Picture 13" descr="A blue flag with yellow stars in the center&#10;&#10;Description automatically generated">
            <a:extLst>
              <a:ext uri="{FF2B5EF4-FFF2-40B4-BE49-F238E27FC236}">
                <a16:creationId xmlns:a16="http://schemas.microsoft.com/office/drawing/2014/main" id="{F465EAAE-33DB-0013-5F45-F07B0CEE9B6A}"/>
              </a:ext>
            </a:extLst>
          </p:cNvPr>
          <p:cNvPicPr>
            <a:picLocks noChangeAspect="1"/>
          </p:cNvPicPr>
          <p:nvPr userDrawn="1"/>
        </p:nvPicPr>
        <p:blipFill>
          <a:blip r:embed="rId3"/>
          <a:stretch>
            <a:fillRect/>
          </a:stretch>
        </p:blipFill>
        <p:spPr>
          <a:xfrm>
            <a:off x="4471566" y="5768854"/>
            <a:ext cx="698400" cy="465691"/>
          </a:xfrm>
          <a:prstGeom prst="rect">
            <a:avLst/>
          </a:prstGeom>
        </p:spPr>
      </p:pic>
      <p:sp>
        <p:nvSpPr>
          <p:cNvPr id="15" name="Titre 1">
            <a:extLst>
              <a:ext uri="{FF2B5EF4-FFF2-40B4-BE49-F238E27FC236}">
                <a16:creationId xmlns:a16="http://schemas.microsoft.com/office/drawing/2014/main" id="{4C971F6E-A8FF-8F3F-A65E-DC57B4CB19B5}"/>
              </a:ext>
            </a:extLst>
          </p:cNvPr>
          <p:cNvSpPr txBox="1">
            <a:spLocks/>
          </p:cNvSpPr>
          <p:nvPr userDrawn="1"/>
        </p:nvSpPr>
        <p:spPr>
          <a:xfrm>
            <a:off x="5295379" y="5860823"/>
            <a:ext cx="4701314" cy="28175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400" b="1" err="1">
                <a:solidFill>
                  <a:schemeClr val="bg1"/>
                </a:solidFill>
                <a:latin typeface="Fira Sans" panose="020B0503050000020004" pitchFamily="34" charset="0"/>
              </a:rPr>
              <a:t>Funded</a:t>
            </a:r>
            <a:r>
              <a:rPr lang="fr-FR" sz="1400" b="1">
                <a:solidFill>
                  <a:schemeClr val="bg1"/>
                </a:solidFill>
                <a:latin typeface="Fira Sans" panose="020B0503050000020004" pitchFamily="34" charset="0"/>
              </a:rPr>
              <a:t> by the </a:t>
            </a:r>
            <a:r>
              <a:rPr lang="fr-FR" sz="1400" b="1" err="1">
                <a:solidFill>
                  <a:schemeClr val="bg1"/>
                </a:solidFill>
                <a:latin typeface="Fira Sans" panose="020B0503050000020004" pitchFamily="34" charset="0"/>
              </a:rPr>
              <a:t>European</a:t>
            </a:r>
            <a:r>
              <a:rPr lang="fr-FR" sz="1400" b="1">
                <a:solidFill>
                  <a:schemeClr val="bg1"/>
                </a:solidFill>
                <a:latin typeface="Fira Sans" panose="020B0503050000020004" pitchFamily="34" charset="0"/>
              </a:rPr>
              <a:t> Union.</a:t>
            </a:r>
          </a:p>
        </p:txBody>
      </p:sp>
    </p:spTree>
    <p:extLst>
      <p:ext uri="{BB962C8B-B14F-4D97-AF65-F5344CB8AC3E}">
        <p14:creationId xmlns:p14="http://schemas.microsoft.com/office/powerpoint/2010/main" val="10230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EFB345-386C-3C30-A668-362944F95F2C}"/>
              </a:ext>
            </a:extLst>
          </p:cNvPr>
          <p:cNvSpPr>
            <a:spLocks noGrp="1"/>
          </p:cNvSpPr>
          <p:nvPr>
            <p:ph type="dt" sz="half" idx="10"/>
          </p:nvPr>
        </p:nvSpPr>
        <p:spPr/>
        <p:txBody>
          <a:bodyPr/>
          <a:lstStyle/>
          <a:p>
            <a:fld id="{1702BDFB-2EB5-2E41-AA44-B7F7D20E8B2A}" type="datetimeFigureOut">
              <a:rPr lang="fr-FR" smtClean="0"/>
              <a:pPr/>
              <a:t>29/09/2025</a:t>
            </a:fld>
            <a:endParaRPr lang="fr-FR"/>
          </a:p>
        </p:txBody>
      </p:sp>
      <p:sp>
        <p:nvSpPr>
          <p:cNvPr id="4" name="Footer Placeholder 3">
            <a:extLst>
              <a:ext uri="{FF2B5EF4-FFF2-40B4-BE49-F238E27FC236}">
                <a16:creationId xmlns:a16="http://schemas.microsoft.com/office/drawing/2014/main" id="{6BAFDED9-A09F-14A5-0AE1-46A209CCF15E}"/>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C7B2ECE9-BAD2-36DB-FE6A-6D92B4EB4B11}"/>
              </a:ext>
            </a:extLst>
          </p:cNvPr>
          <p:cNvSpPr>
            <a:spLocks noGrp="1"/>
          </p:cNvSpPr>
          <p:nvPr>
            <p:ph type="sldNum" sz="quarter" idx="12"/>
          </p:nvPr>
        </p:nvSpPr>
        <p:spPr/>
        <p:txBody>
          <a:bodyPr/>
          <a:lstStyle/>
          <a:p>
            <a:fld id="{331CD047-8B8F-0142-83AD-F71CEBC9E09B}" type="slidenum">
              <a:rPr lang="fr-FR" smtClean="0"/>
              <a:pPr/>
              <a:t>‹nº›</a:t>
            </a:fld>
            <a:endParaRPr lang="fr-FR"/>
          </a:p>
        </p:txBody>
      </p:sp>
      <p:sp>
        <p:nvSpPr>
          <p:cNvPr id="17" name="Text Placeholder 16">
            <a:extLst>
              <a:ext uri="{FF2B5EF4-FFF2-40B4-BE49-F238E27FC236}">
                <a16:creationId xmlns:a16="http://schemas.microsoft.com/office/drawing/2014/main" id="{0EF4D5F8-23B8-4F4B-2914-9CB75A10EFBD}"/>
              </a:ext>
            </a:extLst>
          </p:cNvPr>
          <p:cNvSpPr>
            <a:spLocks noGrp="1"/>
          </p:cNvSpPr>
          <p:nvPr>
            <p:ph type="body" sz="quarter" idx="13"/>
          </p:nvPr>
        </p:nvSpPr>
        <p:spPr>
          <a:xfrm>
            <a:off x="838200" y="1464742"/>
            <a:ext cx="10515599" cy="444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re 1">
            <a:extLst>
              <a:ext uri="{FF2B5EF4-FFF2-40B4-BE49-F238E27FC236}">
                <a16:creationId xmlns:a16="http://schemas.microsoft.com/office/drawing/2014/main" id="{AAEB3392-F3B6-5657-EB2D-AA0EE13A45C1}"/>
              </a:ext>
            </a:extLst>
          </p:cNvPr>
          <p:cNvSpPr>
            <a:spLocks noGrp="1"/>
          </p:cNvSpPr>
          <p:nvPr>
            <p:ph type="title"/>
          </p:nvPr>
        </p:nvSpPr>
        <p:spPr>
          <a:xfrm>
            <a:off x="838200" y="365125"/>
            <a:ext cx="10515600" cy="1325563"/>
          </a:xfrm>
        </p:spPr>
        <p:txBody>
          <a:bodyPr/>
          <a:lstStyle>
            <a:lvl1pPr>
              <a:defRPr>
                <a:solidFill>
                  <a:schemeClr val="tx2"/>
                </a:solidFill>
              </a:defRPr>
            </a:lvl1pPr>
          </a:lstStyle>
          <a:p>
            <a:r>
              <a:rPr lang="fr-FR"/>
              <a:t>Modifiez le style du titre</a:t>
            </a:r>
          </a:p>
        </p:txBody>
      </p:sp>
    </p:spTree>
    <p:extLst>
      <p:ext uri="{BB962C8B-B14F-4D97-AF65-F5344CB8AC3E}">
        <p14:creationId xmlns:p14="http://schemas.microsoft.com/office/powerpoint/2010/main" val="233654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0313C-CC8C-E2C9-AD2A-3FFAD81024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D71176-BCF3-75C2-AD3C-390D210BB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CCADE1F-994C-F23B-6E70-954F0FA5D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F5B02F-0A76-A8F5-054F-E07C8424AFB2}"/>
              </a:ext>
            </a:extLst>
          </p:cNvPr>
          <p:cNvSpPr>
            <a:spLocks noGrp="1"/>
          </p:cNvSpPr>
          <p:nvPr>
            <p:ph type="dt" sz="half" idx="10"/>
          </p:nvPr>
        </p:nvSpPr>
        <p:spPr/>
        <p:txBody>
          <a:bodyPr/>
          <a:lstStyle/>
          <a:p>
            <a:fld id="{1702BDFB-2EB5-2E41-AA44-B7F7D20E8B2A}" type="datetimeFigureOut">
              <a:rPr lang="fr-FR" smtClean="0"/>
              <a:t>29/09/2025</a:t>
            </a:fld>
            <a:endParaRPr lang="fr-FR"/>
          </a:p>
        </p:txBody>
      </p:sp>
      <p:sp>
        <p:nvSpPr>
          <p:cNvPr id="6" name="Espace réservé du pied de page 5">
            <a:extLst>
              <a:ext uri="{FF2B5EF4-FFF2-40B4-BE49-F238E27FC236}">
                <a16:creationId xmlns:a16="http://schemas.microsoft.com/office/drawing/2014/main" id="{9FAD8A39-39DC-957D-C076-2B63A95182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1532F1-2CAC-6A4C-7716-9025B0A71C51}"/>
              </a:ext>
            </a:extLst>
          </p:cNvPr>
          <p:cNvSpPr>
            <a:spLocks noGrp="1"/>
          </p:cNvSpPr>
          <p:nvPr>
            <p:ph type="sldNum" sz="quarter" idx="12"/>
          </p:nvPr>
        </p:nvSpPr>
        <p:spPr/>
        <p:txBody>
          <a:bodyPr/>
          <a:lstStyle/>
          <a:p>
            <a:fld id="{331CD047-8B8F-0142-83AD-F71CEBC9E09B}" type="slidenum">
              <a:rPr lang="fr-FR" smtClean="0"/>
              <a:t>‹nº›</a:t>
            </a:fld>
            <a:endParaRPr lang="fr-FR"/>
          </a:p>
        </p:txBody>
      </p:sp>
    </p:spTree>
    <p:extLst>
      <p:ext uri="{BB962C8B-B14F-4D97-AF65-F5344CB8AC3E}">
        <p14:creationId xmlns:p14="http://schemas.microsoft.com/office/powerpoint/2010/main" val="249930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38DC54-9692-7058-0032-BC683E603711}"/>
              </a:ext>
            </a:extLst>
          </p:cNvPr>
          <p:cNvSpPr>
            <a:spLocks noGrp="1"/>
          </p:cNvSpPr>
          <p:nvPr>
            <p:ph type="dt" sz="half" idx="10"/>
          </p:nvPr>
        </p:nvSpPr>
        <p:spPr/>
        <p:txBody>
          <a:bodyPr/>
          <a:lstStyle/>
          <a:p>
            <a:fld id="{1702BDFB-2EB5-2E41-AA44-B7F7D20E8B2A}" type="datetimeFigureOut">
              <a:rPr lang="fr-FR" smtClean="0"/>
              <a:t>29/09/2025</a:t>
            </a:fld>
            <a:endParaRPr lang="fr-FR"/>
          </a:p>
        </p:txBody>
      </p:sp>
      <p:sp>
        <p:nvSpPr>
          <p:cNvPr id="3" name="Espace réservé du pied de page 2">
            <a:extLst>
              <a:ext uri="{FF2B5EF4-FFF2-40B4-BE49-F238E27FC236}">
                <a16:creationId xmlns:a16="http://schemas.microsoft.com/office/drawing/2014/main" id="{B091A266-9561-97BE-D264-C48BCCDFA1A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2A8229B-C8C6-FF12-9DEF-2823082F150E}"/>
              </a:ext>
            </a:extLst>
          </p:cNvPr>
          <p:cNvSpPr>
            <a:spLocks noGrp="1"/>
          </p:cNvSpPr>
          <p:nvPr>
            <p:ph type="sldNum" sz="quarter" idx="12"/>
          </p:nvPr>
        </p:nvSpPr>
        <p:spPr/>
        <p:txBody>
          <a:bodyPr/>
          <a:lstStyle/>
          <a:p>
            <a:fld id="{331CD047-8B8F-0142-83AD-F71CEBC9E09B}" type="slidenum">
              <a:rPr lang="fr-FR" smtClean="0"/>
              <a:t>‹nº›</a:t>
            </a:fld>
            <a:endParaRPr lang="fr-FR"/>
          </a:p>
        </p:txBody>
      </p:sp>
      <p:sp>
        <p:nvSpPr>
          <p:cNvPr id="5" name="Rectangle 4">
            <a:extLst>
              <a:ext uri="{FF2B5EF4-FFF2-40B4-BE49-F238E27FC236}">
                <a16:creationId xmlns:a16="http://schemas.microsoft.com/office/drawing/2014/main" id="{C4D75BF4-4CC6-4BDA-6312-EA7DFCD2FCC8}"/>
              </a:ext>
            </a:extLst>
          </p:cNvPr>
          <p:cNvSpPr/>
          <p:nvPr userDrawn="1"/>
        </p:nvSpPr>
        <p:spPr>
          <a:xfrm>
            <a:off x="10295"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atin typeface="Fira Sans SemiBold" panose="020B0503050000020004" pitchFamily="34" charset="0"/>
            </a:endParaRPr>
          </a:p>
        </p:txBody>
      </p:sp>
      <p:sp>
        <p:nvSpPr>
          <p:cNvPr id="6" name="Rectangle : coins arrondis 2">
            <a:extLst>
              <a:ext uri="{FF2B5EF4-FFF2-40B4-BE49-F238E27FC236}">
                <a16:creationId xmlns:a16="http://schemas.microsoft.com/office/drawing/2014/main" id="{5588BC3A-C04A-8D89-28D3-8E9DAD763945}"/>
              </a:ext>
            </a:extLst>
          </p:cNvPr>
          <p:cNvSpPr/>
          <p:nvPr userDrawn="1"/>
        </p:nvSpPr>
        <p:spPr>
          <a:xfrm>
            <a:off x="4217770" y="4510217"/>
            <a:ext cx="3777050" cy="15776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re 1">
            <a:extLst>
              <a:ext uri="{FF2B5EF4-FFF2-40B4-BE49-F238E27FC236}">
                <a16:creationId xmlns:a16="http://schemas.microsoft.com/office/drawing/2014/main" id="{B641A082-3C17-D4B5-4E52-2A30B3B7D132}"/>
              </a:ext>
            </a:extLst>
          </p:cNvPr>
          <p:cNvSpPr>
            <a:spLocks noGrp="1"/>
          </p:cNvSpPr>
          <p:nvPr>
            <p:ph type="ctrTitle"/>
          </p:nvPr>
        </p:nvSpPr>
        <p:spPr>
          <a:xfrm>
            <a:off x="1260230" y="1016828"/>
            <a:ext cx="10093570" cy="1009650"/>
          </a:xfrm>
        </p:spPr>
        <p:txBody>
          <a:bodyPr>
            <a:normAutofit/>
          </a:bodyPr>
          <a:lstStyle>
            <a:lvl1pPr algn="ctr">
              <a:defRPr/>
            </a:lvl1pPr>
          </a:lstStyle>
          <a:p>
            <a:r>
              <a:rPr lang="fr-FR" sz="4800" b="1" err="1">
                <a:solidFill>
                  <a:schemeClr val="bg1"/>
                </a:solidFill>
                <a:latin typeface="Cabinet Grotesk" pitchFamily="2" charset="77"/>
                <a:cs typeface="Chakra Petch" pitchFamily="2" charset="-34"/>
              </a:rPr>
              <a:t>Thank</a:t>
            </a:r>
            <a:r>
              <a:rPr lang="fr-FR" sz="4800" b="1">
                <a:solidFill>
                  <a:schemeClr val="bg1"/>
                </a:solidFill>
                <a:latin typeface="Cabinet Grotesk" pitchFamily="2" charset="77"/>
                <a:cs typeface="Chakra Petch" pitchFamily="2" charset="-34"/>
              </a:rPr>
              <a:t> </a:t>
            </a:r>
            <a:r>
              <a:rPr lang="fr-FR" sz="4800" b="1" err="1">
                <a:solidFill>
                  <a:schemeClr val="bg1"/>
                </a:solidFill>
                <a:latin typeface="Cabinet Grotesk" pitchFamily="2" charset="77"/>
                <a:cs typeface="Chakra Petch" pitchFamily="2" charset="-34"/>
              </a:rPr>
              <a:t>you</a:t>
            </a:r>
            <a:r>
              <a:rPr lang="fr-FR" sz="4800" b="1">
                <a:solidFill>
                  <a:schemeClr val="bg1"/>
                </a:solidFill>
                <a:latin typeface="Cabinet Grotesk" pitchFamily="2" charset="77"/>
                <a:cs typeface="Chakra Petch" pitchFamily="2" charset="-34"/>
              </a:rPr>
              <a:t> !</a:t>
            </a:r>
          </a:p>
        </p:txBody>
      </p:sp>
      <p:pic>
        <p:nvPicPr>
          <p:cNvPr id="8" name="Image 1">
            <a:extLst>
              <a:ext uri="{FF2B5EF4-FFF2-40B4-BE49-F238E27FC236}">
                <a16:creationId xmlns:a16="http://schemas.microsoft.com/office/drawing/2014/main" id="{B6FC9F6C-182A-C858-9E58-11AE3931E2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4798" y="4814728"/>
            <a:ext cx="2982403" cy="1026444"/>
          </a:xfrm>
          <a:prstGeom prst="rect">
            <a:avLst/>
          </a:prstGeom>
        </p:spPr>
      </p:pic>
    </p:spTree>
    <p:extLst>
      <p:ext uri="{BB962C8B-B14F-4D97-AF65-F5344CB8AC3E}">
        <p14:creationId xmlns:p14="http://schemas.microsoft.com/office/powerpoint/2010/main" val="23445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6B3D3-0F80-A31E-DBF8-01D6248DB193}"/>
              </a:ext>
            </a:extLst>
          </p:cNvPr>
          <p:cNvSpPr>
            <a:spLocks noGrp="1"/>
          </p:cNvSpPr>
          <p:nvPr>
            <p:ph type="title"/>
          </p:nvPr>
        </p:nvSpPr>
        <p:spPr/>
        <p:txBody>
          <a:bodyPr/>
          <a:lstStyle>
            <a:lvl1pPr>
              <a:defRPr>
                <a:solidFill>
                  <a:schemeClr val="tx2"/>
                </a:solidFill>
                <a:latin typeface="Cabinet Grotesk" pitchFamily="2" charset="77"/>
              </a:defRPr>
            </a:lvl1pPr>
          </a:lstStyle>
          <a:p>
            <a:r>
              <a:rPr lang="fr-FR"/>
              <a:t>Modifiez le style du titre</a:t>
            </a:r>
          </a:p>
        </p:txBody>
      </p:sp>
      <p:sp>
        <p:nvSpPr>
          <p:cNvPr id="3" name="Espace réservé du contenu 2">
            <a:extLst>
              <a:ext uri="{FF2B5EF4-FFF2-40B4-BE49-F238E27FC236}">
                <a16:creationId xmlns:a16="http://schemas.microsoft.com/office/drawing/2014/main" id="{E572C5BD-DF39-0822-CE03-BC78975C957A}"/>
              </a:ext>
            </a:extLst>
          </p:cNvPr>
          <p:cNvSpPr>
            <a:spLocks noGrp="1"/>
          </p:cNvSpPr>
          <p:nvPr>
            <p:ph idx="1" hasCustomPrompt="1"/>
          </p:nvPr>
        </p:nvSpPr>
        <p:spPr/>
        <p:txBody>
          <a:bodyPr/>
          <a:lstStyle>
            <a:lvl1pPr marL="514350" indent="-514350">
              <a:buFont typeface="+mj-lt"/>
              <a:buAutoNum type="arabicPeriod"/>
              <a:defRPr b="1" i="0">
                <a:solidFill>
                  <a:schemeClr val="accent2"/>
                </a:solidFill>
                <a:latin typeface="Fira Sans" panose="020B0503050000020004" pitchFamily="34" charset="0"/>
              </a:defRPr>
            </a:lvl1pPr>
            <a:lvl2pPr marL="914400" indent="-457200">
              <a:buFont typeface="+mj-lt"/>
              <a:buAutoNum type="alphaLcParenR"/>
              <a:defRPr b="1" i="0">
                <a:solidFill>
                  <a:schemeClr val="accent1"/>
                </a:solidFill>
                <a:latin typeface="Fira Sans" panose="020B0503050000020004" pitchFamily="34" charset="0"/>
              </a:defRPr>
            </a:lvl2pPr>
            <a:lvl3pPr>
              <a:defRPr sz="2400" b="0" i="0">
                <a:latin typeface="Fira Sans" panose="020B0503050000020004" pitchFamily="34" charset="0"/>
              </a:defRPr>
            </a:lvl3pPr>
            <a:lvl4pPr>
              <a:defRPr sz="2400" b="0" i="0">
                <a:latin typeface="Fira Sans" panose="020B0503050000020004" pitchFamily="34" charset="0"/>
              </a:defRPr>
            </a:lvl4pPr>
            <a:lvl5pPr>
              <a:defRPr sz="2400" b="0" i="0">
                <a:latin typeface="Fira Sans" panose="020B05030500000200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Picture 9" descr="A logo with colorful circles&#10;&#10;Description automatically generated with medium confidence">
            <a:extLst>
              <a:ext uri="{FF2B5EF4-FFF2-40B4-BE49-F238E27FC236}">
                <a16:creationId xmlns:a16="http://schemas.microsoft.com/office/drawing/2014/main" id="{B2E7412F-4548-A712-F6C4-251A64656B36}"/>
              </a:ext>
            </a:extLst>
          </p:cNvPr>
          <p:cNvPicPr>
            <a:picLocks noChangeAspect="1"/>
          </p:cNvPicPr>
          <p:nvPr userDrawn="1"/>
        </p:nvPicPr>
        <p:blipFill>
          <a:blip r:embed="rId2"/>
          <a:srcRect l="9056" t="51810" r="56604" b="34957"/>
          <a:stretch/>
        </p:blipFill>
        <p:spPr>
          <a:xfrm>
            <a:off x="11058896" y="254701"/>
            <a:ext cx="970808" cy="374073"/>
          </a:xfrm>
          <a:prstGeom prst="rect">
            <a:avLst/>
          </a:prstGeom>
        </p:spPr>
      </p:pic>
    </p:spTree>
    <p:extLst>
      <p:ext uri="{BB962C8B-B14F-4D97-AF65-F5344CB8AC3E}">
        <p14:creationId xmlns:p14="http://schemas.microsoft.com/office/powerpoint/2010/main" val="3202857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83597726-5BC9-4B5C-C409-821756301E43}"/>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D36A838-978B-3221-60CA-572F23899078}"/>
              </a:ext>
            </a:extLst>
          </p:cNvPr>
          <p:cNvSpPr>
            <a:spLocks noGrp="1"/>
          </p:cNvSpPr>
          <p:nvPr>
            <p:ph type="body" sz="half" idx="2"/>
          </p:nvPr>
        </p:nvSpPr>
        <p:spPr>
          <a:xfrm>
            <a:off x="839788" y="6116221"/>
            <a:ext cx="8751252" cy="401654"/>
          </a:xfrm>
        </p:spPr>
        <p:txBody>
          <a:bodyPr>
            <a:normAutofit/>
          </a:bodyPr>
          <a:lstStyle>
            <a:lvl1pPr marL="0" indent="0">
              <a:buNone/>
              <a:defRPr sz="1800" b="0">
                <a:solidFill>
                  <a:schemeClr val="bg1"/>
                </a:solidFill>
                <a:latin typeface="Cabinet Grotesk"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9" name="Image 5" descr="Une image contenant Magenta, Graphique, Caractère coloré, créativité&#10;&#10;Description générée automatiquement">
            <a:extLst>
              <a:ext uri="{FF2B5EF4-FFF2-40B4-BE49-F238E27FC236}">
                <a16:creationId xmlns:a16="http://schemas.microsoft.com/office/drawing/2014/main" id="{9B4BD21A-4B8D-D72C-49DC-4B3C7972BF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4059" y="5991225"/>
            <a:ext cx="487494" cy="526650"/>
          </a:xfrm>
          <a:prstGeom prst="rect">
            <a:avLst/>
          </a:prstGeom>
        </p:spPr>
      </p:pic>
    </p:spTree>
    <p:extLst>
      <p:ext uri="{BB962C8B-B14F-4D97-AF65-F5344CB8AC3E}">
        <p14:creationId xmlns:p14="http://schemas.microsoft.com/office/powerpoint/2010/main" val="156177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texts 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97FFC-896F-4F46-3F30-1EB8AEE12D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BE301E-8AE2-95DC-D600-3631E7986FB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6F7C55C-30EE-94B0-CFAA-9951B965531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822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n the sid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2FE7A6C-3029-6B0A-4E0C-8F6AF85FDF3B}"/>
              </a:ext>
            </a:extLst>
          </p:cNvPr>
          <p:cNvSpPr>
            <a:spLocks noGrp="1"/>
          </p:cNvSpPr>
          <p:nvPr>
            <p:ph sz="quarter" idx="4"/>
          </p:nvPr>
        </p:nvSpPr>
        <p:spPr>
          <a:xfrm>
            <a:off x="6096000" y="950026"/>
            <a:ext cx="5613070" cy="52726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pour une image  2">
            <a:extLst>
              <a:ext uri="{FF2B5EF4-FFF2-40B4-BE49-F238E27FC236}">
                <a16:creationId xmlns:a16="http://schemas.microsoft.com/office/drawing/2014/main" id="{5DB3D124-950D-722A-6C14-8DDD129E0E22}"/>
              </a:ext>
            </a:extLst>
          </p:cNvPr>
          <p:cNvSpPr>
            <a:spLocks noGrp="1"/>
          </p:cNvSpPr>
          <p:nvPr>
            <p:ph type="pic" idx="1"/>
          </p:nvPr>
        </p:nvSpPr>
        <p:spPr>
          <a:xfrm>
            <a:off x="0" y="0"/>
            <a:ext cx="515389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1" name="Picture 10" descr="A logo with colorful circles&#10;&#10;Description automatically generated with medium confidence">
            <a:extLst>
              <a:ext uri="{FF2B5EF4-FFF2-40B4-BE49-F238E27FC236}">
                <a16:creationId xmlns:a16="http://schemas.microsoft.com/office/drawing/2014/main" id="{BA906A4F-561A-3E5B-41EE-C596C5374232}"/>
              </a:ext>
            </a:extLst>
          </p:cNvPr>
          <p:cNvPicPr>
            <a:picLocks noChangeAspect="1"/>
          </p:cNvPicPr>
          <p:nvPr userDrawn="1"/>
        </p:nvPicPr>
        <p:blipFill>
          <a:blip r:embed="rId2"/>
          <a:srcRect l="9056" t="51810" r="56604" b="34957"/>
          <a:stretch/>
        </p:blipFill>
        <p:spPr>
          <a:xfrm>
            <a:off x="11058896" y="254701"/>
            <a:ext cx="970808" cy="374073"/>
          </a:xfrm>
          <a:prstGeom prst="rect">
            <a:avLst/>
          </a:prstGeom>
        </p:spPr>
      </p:pic>
    </p:spTree>
    <p:extLst>
      <p:ext uri="{BB962C8B-B14F-4D97-AF65-F5344CB8AC3E}">
        <p14:creationId xmlns:p14="http://schemas.microsoft.com/office/powerpoint/2010/main" val="94709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the sid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2FE7A6C-3029-6B0A-4E0C-8F6AF85FDF3B}"/>
              </a:ext>
            </a:extLst>
          </p:cNvPr>
          <p:cNvSpPr>
            <a:spLocks noGrp="1"/>
          </p:cNvSpPr>
          <p:nvPr>
            <p:ph sz="quarter" idx="4"/>
          </p:nvPr>
        </p:nvSpPr>
        <p:spPr>
          <a:xfrm>
            <a:off x="498764" y="950026"/>
            <a:ext cx="6543304" cy="52726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pour une image  2">
            <a:extLst>
              <a:ext uri="{FF2B5EF4-FFF2-40B4-BE49-F238E27FC236}">
                <a16:creationId xmlns:a16="http://schemas.microsoft.com/office/drawing/2014/main" id="{5DB3D124-950D-722A-6C14-8DDD129E0E22}"/>
              </a:ext>
            </a:extLst>
          </p:cNvPr>
          <p:cNvSpPr>
            <a:spLocks noGrp="1"/>
          </p:cNvSpPr>
          <p:nvPr>
            <p:ph type="pic" idx="1"/>
          </p:nvPr>
        </p:nvSpPr>
        <p:spPr>
          <a:xfrm>
            <a:off x="7964384" y="0"/>
            <a:ext cx="422761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1" name="Picture 10" descr="A logo with colorful circles&#10;&#10;Description automatically generated with medium confidence">
            <a:extLst>
              <a:ext uri="{FF2B5EF4-FFF2-40B4-BE49-F238E27FC236}">
                <a16:creationId xmlns:a16="http://schemas.microsoft.com/office/drawing/2014/main" id="{BA906A4F-561A-3E5B-41EE-C596C5374232}"/>
              </a:ext>
            </a:extLst>
          </p:cNvPr>
          <p:cNvPicPr>
            <a:picLocks noChangeAspect="1"/>
          </p:cNvPicPr>
          <p:nvPr userDrawn="1"/>
        </p:nvPicPr>
        <p:blipFill>
          <a:blip r:embed="rId2"/>
          <a:srcRect l="9056" t="51810" r="56604" b="34957"/>
          <a:stretch/>
        </p:blipFill>
        <p:spPr>
          <a:xfrm>
            <a:off x="252350" y="254701"/>
            <a:ext cx="970808" cy="374073"/>
          </a:xfrm>
          <a:prstGeom prst="rect">
            <a:avLst/>
          </a:prstGeom>
        </p:spPr>
      </p:pic>
    </p:spTree>
    <p:extLst>
      <p:ext uri="{BB962C8B-B14F-4D97-AF65-F5344CB8AC3E}">
        <p14:creationId xmlns:p14="http://schemas.microsoft.com/office/powerpoint/2010/main" val="155375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background with half a picture">
    <p:bg>
      <p:bgPr>
        <a:solidFill>
          <a:schemeClr val="accent2"/>
        </a:solidFill>
        <a:effectLst/>
      </p:bgPr>
    </p:bg>
    <p:spTree>
      <p:nvGrpSpPr>
        <p:cNvPr id="1" name=""/>
        <p:cNvGrpSpPr/>
        <p:nvPr/>
      </p:nvGrpSpPr>
      <p:grpSpPr>
        <a:xfrm>
          <a:off x="0" y="0"/>
          <a:ext cx="0" cy="0"/>
          <a:chOff x="0" y="0"/>
          <a:chExt cx="0" cy="0"/>
        </a:xfrm>
      </p:grpSpPr>
      <p:sp>
        <p:nvSpPr>
          <p:cNvPr id="2" name="Espace réservé pour une image  2">
            <a:extLst>
              <a:ext uri="{FF2B5EF4-FFF2-40B4-BE49-F238E27FC236}">
                <a16:creationId xmlns:a16="http://schemas.microsoft.com/office/drawing/2014/main" id="{0BA78301-A58C-31CB-A0C4-C514D5F9029F}"/>
              </a:ext>
            </a:extLst>
          </p:cNvPr>
          <p:cNvSpPr>
            <a:spLocks noGrp="1"/>
          </p:cNvSpPr>
          <p:nvPr>
            <p:ph type="pic" idx="1"/>
          </p:nvPr>
        </p:nvSpPr>
        <p:spPr>
          <a:xfrm>
            <a:off x="0" y="3429000"/>
            <a:ext cx="12192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du texte 3">
            <a:extLst>
              <a:ext uri="{FF2B5EF4-FFF2-40B4-BE49-F238E27FC236}">
                <a16:creationId xmlns:a16="http://schemas.microsoft.com/office/drawing/2014/main" id="{537F918F-2E96-6797-BFA1-F780BDB9EB09}"/>
              </a:ext>
            </a:extLst>
          </p:cNvPr>
          <p:cNvSpPr>
            <a:spLocks noGrp="1"/>
          </p:cNvSpPr>
          <p:nvPr>
            <p:ph type="body" sz="half" idx="2"/>
          </p:nvPr>
        </p:nvSpPr>
        <p:spPr>
          <a:xfrm>
            <a:off x="329150" y="6353727"/>
            <a:ext cx="8751252" cy="401654"/>
          </a:xfrm>
        </p:spPr>
        <p:txBody>
          <a:bodyPr>
            <a:normAutofit/>
          </a:bodyPr>
          <a:lstStyle>
            <a:lvl1pPr marL="0" indent="0">
              <a:buNone/>
              <a:defRPr sz="1400" b="0">
                <a:solidFill>
                  <a:schemeClr val="bg1"/>
                </a:solidFill>
                <a:latin typeface="Fira Sans" panose="020B05030500000200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Espace réservé du contenu 2">
            <a:extLst>
              <a:ext uri="{FF2B5EF4-FFF2-40B4-BE49-F238E27FC236}">
                <a16:creationId xmlns:a16="http://schemas.microsoft.com/office/drawing/2014/main" id="{884FCEFE-983D-CDB8-0DF0-D60C468CFEFC}"/>
              </a:ext>
            </a:extLst>
          </p:cNvPr>
          <p:cNvSpPr>
            <a:spLocks noGrp="1"/>
          </p:cNvSpPr>
          <p:nvPr>
            <p:ph idx="10" hasCustomPrompt="1"/>
          </p:nvPr>
        </p:nvSpPr>
        <p:spPr>
          <a:xfrm>
            <a:off x="838200" y="623153"/>
            <a:ext cx="10515600" cy="1918166"/>
          </a:xfrm>
        </p:spPr>
        <p:txBody>
          <a:bodyPr/>
          <a:lstStyle>
            <a:lvl1pPr marL="0" indent="0">
              <a:buFont typeface="+mj-lt"/>
              <a:buNone/>
              <a:defRPr b="0" i="0">
                <a:solidFill>
                  <a:schemeClr val="bg1"/>
                </a:solidFill>
                <a:latin typeface="Fira Sans" panose="020B0503050000020004" pitchFamily="34" charset="0"/>
              </a:defRPr>
            </a:lvl1pPr>
            <a:lvl2pPr marL="914400" indent="-457200">
              <a:buFont typeface="+mj-lt"/>
              <a:buAutoNum type="alphaLcParenR"/>
              <a:defRPr b="1" i="0">
                <a:solidFill>
                  <a:schemeClr val="accent1"/>
                </a:solidFill>
                <a:latin typeface="Fira Sans" panose="020B0503050000020004" pitchFamily="34" charset="0"/>
              </a:defRPr>
            </a:lvl2pPr>
            <a:lvl3pPr>
              <a:defRPr sz="2400" b="0" i="0">
                <a:latin typeface="Fira Sans" panose="020B0503050000020004" pitchFamily="34" charset="0"/>
              </a:defRPr>
            </a:lvl3pPr>
            <a:lvl4pPr algn="l">
              <a:defRPr sz="2400" b="0" i="0">
                <a:solidFill>
                  <a:schemeClr val="bg1"/>
                </a:solidFill>
                <a:latin typeface="Fira Sans" panose="020B0503050000020004" pitchFamily="34" charset="0"/>
              </a:defRPr>
            </a:lvl4pPr>
            <a:lvl5pPr>
              <a:defRPr sz="2400" b="0" i="0">
                <a:latin typeface="Fira Sans" panose="020B0503050000020004" pitchFamily="34" charset="0"/>
              </a:defRPr>
            </a:lvl5pPr>
          </a:lstStyle>
          <a:p>
            <a:pPr lvl="0"/>
            <a:r>
              <a:rPr lang="fr-FR"/>
              <a:t>Quatrième niveau</a:t>
            </a:r>
          </a:p>
        </p:txBody>
      </p:sp>
    </p:spTree>
    <p:extLst>
      <p:ext uri="{BB962C8B-B14F-4D97-AF65-F5344CB8AC3E}">
        <p14:creationId xmlns:p14="http://schemas.microsoft.com/office/powerpoint/2010/main" val="3590607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pic>
        <p:nvPicPr>
          <p:cNvPr id="5" name="Picture 4" descr="A logo with colorful circles&#10;&#10;Description automatically generated with medium confidence">
            <a:extLst>
              <a:ext uri="{FF2B5EF4-FFF2-40B4-BE49-F238E27FC236}">
                <a16:creationId xmlns:a16="http://schemas.microsoft.com/office/drawing/2014/main" id="{7119535D-96B4-31F0-3FD1-E0162E06DCD1}"/>
              </a:ext>
            </a:extLst>
          </p:cNvPr>
          <p:cNvPicPr>
            <a:picLocks noChangeAspect="1"/>
          </p:cNvPicPr>
          <p:nvPr userDrawn="1"/>
        </p:nvPicPr>
        <p:blipFill>
          <a:blip r:embed="rId2"/>
          <a:srcRect l="5975" t="30074" b="31195"/>
          <a:stretch/>
        </p:blipFill>
        <p:spPr>
          <a:xfrm>
            <a:off x="142240" y="71121"/>
            <a:ext cx="3037840" cy="1251366"/>
          </a:xfrm>
          <a:prstGeom prst="rect">
            <a:avLst/>
          </a:prstGeom>
        </p:spPr>
      </p:pic>
    </p:spTree>
    <p:extLst>
      <p:ext uri="{BB962C8B-B14F-4D97-AF65-F5344CB8AC3E}">
        <p14:creationId xmlns:p14="http://schemas.microsoft.com/office/powerpoint/2010/main" val="155747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17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FD4FE0A-2D73-8F74-3F93-4E35BE173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164C6A9-C39D-97A0-B1F6-64F006BAA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2727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3" r:id="rId5"/>
    <p:sldLayoutId id="2147483658" r:id="rId6"/>
    <p:sldLayoutId id="2147483659" r:id="rId7"/>
    <p:sldLayoutId id="2147483655" r:id="rId8"/>
    <p:sldLayoutId id="2147483654" r:id="rId9"/>
    <p:sldLayoutId id="2147483656" r:id="rId10"/>
    <p:sldLayoutId id="2147483660" r:id="rId11"/>
    <p:sldLayoutId id="2147483661" r:id="rId12"/>
    <p:sldLayoutId id="2147483662" r:id="rId13"/>
  </p:sldLayoutIdLst>
  <p:txStyles>
    <p:titleStyle>
      <a:lvl1pPr algn="l" defTabSz="914400" rtl="0" eaLnBrk="1" latinLnBrk="0" hangingPunct="1">
        <a:lnSpc>
          <a:spcPct val="90000"/>
        </a:lnSpc>
        <a:spcBef>
          <a:spcPct val="0"/>
        </a:spcBef>
        <a:buNone/>
        <a:defRPr sz="4400" b="1" i="0" kern="1200">
          <a:solidFill>
            <a:schemeClr val="tx2"/>
          </a:solidFill>
          <a:latin typeface="Cabinet Grotesk" pitchFamily="2" charset="77"/>
          <a:ea typeface="+mj-ea"/>
          <a:cs typeface="+mj-cs"/>
        </a:defRPr>
      </a:lvl1pPr>
    </p:titleStyle>
    <p:bodyStyle>
      <a:lvl1pPr marL="514350" indent="-514350" algn="l" defTabSz="914400" rtl="0" eaLnBrk="1" latinLnBrk="0" hangingPunct="1">
        <a:lnSpc>
          <a:spcPct val="90000"/>
        </a:lnSpc>
        <a:spcBef>
          <a:spcPts val="1000"/>
        </a:spcBef>
        <a:buFont typeface="+mj-lt"/>
        <a:buAutoNum type="arabicPeriod"/>
        <a:defRPr sz="2800" b="1" i="0" kern="1200">
          <a:solidFill>
            <a:schemeClr val="accent2"/>
          </a:solidFill>
          <a:latin typeface="Fira Sans SemiBold" panose="020B0503050000020004" pitchFamily="34" charset="0"/>
          <a:ea typeface="+mn-ea"/>
          <a:cs typeface="+mn-cs"/>
        </a:defRPr>
      </a:lvl1pPr>
      <a:lvl2pPr marL="914400" indent="-457200" algn="l" defTabSz="914400" rtl="0" eaLnBrk="1" latinLnBrk="0" hangingPunct="1">
        <a:lnSpc>
          <a:spcPct val="90000"/>
        </a:lnSpc>
        <a:spcBef>
          <a:spcPts val="500"/>
        </a:spcBef>
        <a:buFont typeface="+mj-lt"/>
        <a:buAutoNum type="alphaLcParenR"/>
        <a:defRPr sz="2400" b="1" i="0" kern="1200">
          <a:solidFill>
            <a:schemeClr val="accent1"/>
          </a:solidFill>
          <a:latin typeface="Fira Sans SemiBold" panose="020B0503050000020004" pitchFamily="34" charset="0"/>
          <a:ea typeface="+mn-ea"/>
          <a:cs typeface="+mn-cs"/>
        </a:defRPr>
      </a:lvl2pPr>
      <a:lvl3pPr marL="914400" indent="0" algn="l" defTabSz="914400" rtl="0" eaLnBrk="1" latinLnBrk="0" hangingPunct="1">
        <a:lnSpc>
          <a:spcPct val="90000"/>
        </a:lnSpc>
        <a:spcBef>
          <a:spcPts val="500"/>
        </a:spcBef>
        <a:buFontTx/>
        <a:buNone/>
        <a:defRPr sz="2000" b="0" i="0" kern="1200">
          <a:solidFill>
            <a:schemeClr val="tx1"/>
          </a:solidFill>
          <a:latin typeface="Fira Sans" panose="020B05030500000200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Fira Sans" panose="020B05030500000200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accent2"/>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quaserv-ri.eu/govern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mailto:aquaserv@ualg.pt"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 de texte 14">
            <a:extLst>
              <a:ext uri="{FF2B5EF4-FFF2-40B4-BE49-F238E27FC236}">
                <a16:creationId xmlns:a16="http://schemas.microsoft.com/office/drawing/2014/main" id="{82053C46-7DB0-F161-C072-9FFA35B1F77D}"/>
              </a:ext>
            </a:extLst>
          </p:cNvPr>
          <p:cNvSpPr txBox="1"/>
          <p:nvPr/>
        </p:nvSpPr>
        <p:spPr>
          <a:xfrm>
            <a:off x="5801425" y="4257508"/>
            <a:ext cx="5837124" cy="13713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800" b="1" dirty="0">
                <a:solidFill>
                  <a:srgbClr val="FFFFFF"/>
                </a:solidFill>
                <a:latin typeface="Cabinet Grotesk"/>
                <a:ea typeface="Times New Roman" panose="02020603050405020304" pitchFamily="18" charset="0"/>
                <a:cs typeface="Chakra Petch"/>
              </a:rPr>
              <a:t>Research Infrastructure Services for Sustainable Aquaculture, Fisheries and </a:t>
            </a:r>
            <a:r>
              <a:rPr lang="en-US" sz="2800" b="1" dirty="0">
                <a:solidFill>
                  <a:srgbClr val="FFFFFF"/>
                </a:solidFill>
                <a:effectLst/>
                <a:latin typeface="Cabinet Grotesk"/>
                <a:ea typeface="Times New Roman" panose="02020603050405020304" pitchFamily="18" charset="0"/>
                <a:cs typeface="Chakra Petch"/>
              </a:rPr>
              <a:t>the </a:t>
            </a:r>
            <a:r>
              <a:rPr lang="en-US" sz="2800" b="1" dirty="0">
                <a:solidFill>
                  <a:srgbClr val="FFFFFF"/>
                </a:solidFill>
                <a:latin typeface="Cabinet Grotesk"/>
                <a:ea typeface="Times New Roman" panose="02020603050405020304" pitchFamily="18" charset="0"/>
                <a:cs typeface="Chakra Petch"/>
              </a:rPr>
              <a:t>Blue Economy 2024-2029</a:t>
            </a:r>
            <a:endParaRPr lang="en-US" sz="2800" dirty="0">
              <a:cs typeface="Chakra Petch"/>
            </a:endParaRPr>
          </a:p>
          <a:p>
            <a:pPr algn="ctr"/>
            <a:endParaRPr lang="en-US" sz="4000" b="1" dirty="0">
              <a:solidFill>
                <a:srgbClr val="FFFFFF"/>
              </a:solidFill>
              <a:effectLst/>
              <a:latin typeface="Cabinet Grotesk" pitchFamily="2" charset="77"/>
              <a:ea typeface="Times New Roman" panose="02020603050405020304" pitchFamily="18" charset="0"/>
              <a:cs typeface="Chakra Petch" pitchFamily="2" charset="-34"/>
            </a:endParaRPr>
          </a:p>
        </p:txBody>
      </p:sp>
      <p:sp>
        <p:nvSpPr>
          <p:cNvPr id="14" name="Zone de texte 623183759">
            <a:extLst>
              <a:ext uri="{FF2B5EF4-FFF2-40B4-BE49-F238E27FC236}">
                <a16:creationId xmlns:a16="http://schemas.microsoft.com/office/drawing/2014/main" id="{8EC446FC-D898-A4F1-9D53-5C4722E8C054}"/>
              </a:ext>
            </a:extLst>
          </p:cNvPr>
          <p:cNvSpPr txBox="1"/>
          <p:nvPr/>
        </p:nvSpPr>
        <p:spPr>
          <a:xfrm>
            <a:off x="6096000" y="6129437"/>
            <a:ext cx="5538952" cy="6737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a:solidFill>
                  <a:srgbClr val="DADADA"/>
                </a:solidFill>
                <a:latin typeface="Cabinet Grotesk"/>
                <a:ea typeface="Century Gothic" panose="020B0502020202020204" pitchFamily="34" charset="0"/>
                <a:cs typeface="Chakra Petch"/>
              </a:rPr>
              <a:t>Adelino </a:t>
            </a:r>
            <a:r>
              <a:rPr lang="fr-FR" b="1" err="1">
                <a:solidFill>
                  <a:srgbClr val="DADADA"/>
                </a:solidFill>
                <a:latin typeface="Cabinet Grotesk"/>
                <a:ea typeface="Century Gothic" panose="020B0502020202020204" pitchFamily="34" charset="0"/>
                <a:cs typeface="Chakra Petch"/>
              </a:rPr>
              <a:t>Canário</a:t>
            </a:r>
            <a:r>
              <a:rPr lang="fr-FR">
                <a:solidFill>
                  <a:srgbClr val="DADADA"/>
                </a:solidFill>
                <a:latin typeface="Cabinet Grotesk"/>
                <a:ea typeface="Century Gothic" panose="020B0502020202020204" pitchFamily="34" charset="0"/>
                <a:cs typeface="Chakra Petch"/>
              </a:rPr>
              <a:t> - </a:t>
            </a:r>
            <a:r>
              <a:rPr lang="fr-FR" err="1">
                <a:solidFill>
                  <a:srgbClr val="DADADA"/>
                </a:solidFill>
                <a:latin typeface="Cabinet Grotesk"/>
                <a:ea typeface="Century Gothic" panose="020B0502020202020204" pitchFamily="34" charset="0"/>
                <a:cs typeface="Chakra Petch"/>
              </a:rPr>
              <a:t>Coordinator</a:t>
            </a:r>
            <a:endParaRPr lang="fr-FR" sz="1800" err="1">
              <a:solidFill>
                <a:srgbClr val="DADADA"/>
              </a:solidFill>
              <a:effectLst/>
              <a:latin typeface="Cabinet Grotesk" pitchFamily="2" charset="77"/>
              <a:ea typeface="Century Gothic" panose="020B0502020202020204" pitchFamily="34" charset="0"/>
              <a:cs typeface="Chakra Petch" pitchFamily="2" charset="-34"/>
            </a:endParaRPr>
          </a:p>
        </p:txBody>
      </p:sp>
      <p:pic>
        <p:nvPicPr>
          <p:cNvPr id="2" name="Picture 1" descr="A flag with yellow stars in a circle&#10;&#10;AI-generated content may be incorrect.">
            <a:extLst>
              <a:ext uri="{FF2B5EF4-FFF2-40B4-BE49-F238E27FC236}">
                <a16:creationId xmlns:a16="http://schemas.microsoft.com/office/drawing/2014/main" id="{0E8F0BFB-D0A0-93D9-852A-4E30CC77E269}"/>
              </a:ext>
            </a:extLst>
          </p:cNvPr>
          <p:cNvPicPr>
            <a:picLocks noChangeAspect="1"/>
          </p:cNvPicPr>
          <p:nvPr/>
        </p:nvPicPr>
        <p:blipFill>
          <a:blip r:embed="rId2"/>
          <a:stretch>
            <a:fillRect/>
          </a:stretch>
        </p:blipFill>
        <p:spPr>
          <a:xfrm>
            <a:off x="89163" y="6260272"/>
            <a:ext cx="733425" cy="495300"/>
          </a:xfrm>
          <a:prstGeom prst="rect">
            <a:avLst/>
          </a:prstGeom>
        </p:spPr>
      </p:pic>
      <p:sp>
        <p:nvSpPr>
          <p:cNvPr id="4" name="TextBox 3">
            <a:extLst>
              <a:ext uri="{FF2B5EF4-FFF2-40B4-BE49-F238E27FC236}">
                <a16:creationId xmlns:a16="http://schemas.microsoft.com/office/drawing/2014/main" id="{8DCF71BF-BD3F-B8E9-8279-4181DD911CA6}"/>
              </a:ext>
            </a:extLst>
          </p:cNvPr>
          <p:cNvSpPr txBox="1"/>
          <p:nvPr/>
        </p:nvSpPr>
        <p:spPr>
          <a:xfrm>
            <a:off x="822207" y="6366944"/>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203A8F"/>
                </a:solidFill>
              </a:rPr>
              <a:t>Funded by the European Union</a:t>
            </a:r>
          </a:p>
        </p:txBody>
      </p:sp>
    </p:spTree>
    <p:extLst>
      <p:ext uri="{BB962C8B-B14F-4D97-AF65-F5344CB8AC3E}">
        <p14:creationId xmlns:p14="http://schemas.microsoft.com/office/powerpoint/2010/main" val="101847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fontScale="90000"/>
          </a:bodyPr>
          <a:lstStyle/>
          <a:p>
            <a:r>
              <a:rPr lang="fr-FR"/>
              <a:t>WP2 - Communication, </a:t>
            </a:r>
            <a:r>
              <a:rPr lang="fr-FR" err="1"/>
              <a:t>dissemination</a:t>
            </a:r>
            <a:r>
              <a:rPr lang="fr-FR"/>
              <a:t> and </a:t>
            </a:r>
            <a:r>
              <a:rPr lang="fr-FR" err="1"/>
              <a:t>outreach</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838200" y="1440378"/>
            <a:ext cx="10515600" cy="5248275"/>
          </a:xfrm>
        </p:spPr>
        <p:txBody>
          <a:bodyPr>
            <a:normAutofit fontScale="85000" lnSpcReduction="20000"/>
          </a:bodyPr>
          <a:lstStyle/>
          <a:p>
            <a:pPr marL="342900" lvl="0" indent="-342900" algn="just">
              <a:spcAft>
                <a:spcPts val="300"/>
              </a:spcAft>
              <a:buFont typeface="Symbol" panose="05050102010706020507" pitchFamily="18" charset="2"/>
              <a:buChar char=""/>
            </a:pPr>
            <a:r>
              <a:rPr lang="en-GB"/>
              <a:t>Objectives</a:t>
            </a:r>
          </a:p>
          <a:p>
            <a:pPr marL="800100" lvl="1" indent="-342900" algn="just">
              <a:spcAft>
                <a:spcPts val="300"/>
              </a:spcAft>
              <a:buFont typeface="Symbol" panose="05050102010706020507" pitchFamily="18" charset="2"/>
              <a:buChar char=""/>
            </a:pPr>
            <a:r>
              <a:rPr lang="en-GB"/>
              <a:t>To create a network of RI communications officers to effectively engage all the project partners </a:t>
            </a:r>
          </a:p>
          <a:p>
            <a:pPr marL="800100" lvl="1" indent="-342900" algn="just">
              <a:spcAft>
                <a:spcPts val="300"/>
              </a:spcAft>
              <a:buFont typeface="Symbol" panose="05050102010706020507" pitchFamily="18" charset="2"/>
              <a:buChar char=""/>
            </a:pPr>
            <a:r>
              <a:rPr lang="en-GB"/>
              <a:t>To develop a communication toolkit. </a:t>
            </a:r>
          </a:p>
          <a:p>
            <a:pPr marL="800100" lvl="1" indent="-342900" algn="just">
              <a:spcAft>
                <a:spcPts val="300"/>
              </a:spcAft>
              <a:buFont typeface="Symbol" panose="05050102010706020507" pitchFamily="18" charset="2"/>
              <a:buChar char=""/>
            </a:pPr>
            <a:r>
              <a:rPr lang="en-GB"/>
              <a:t>To disseminate the project.  </a:t>
            </a:r>
          </a:p>
          <a:p>
            <a:pPr marL="800100" lvl="1" indent="-342900" algn="just">
              <a:spcAft>
                <a:spcPts val="300"/>
              </a:spcAft>
              <a:buFont typeface="Symbol" panose="05050102010706020507" pitchFamily="18" charset="2"/>
              <a:buChar char=""/>
            </a:pPr>
            <a:r>
              <a:rPr lang="en-GB"/>
              <a:t>To engage with key audiences about the project activities.</a:t>
            </a:r>
          </a:p>
          <a:p>
            <a:pPr marL="800100" lvl="1" indent="-342900" algn="just">
              <a:spcAft>
                <a:spcPts val="300"/>
              </a:spcAft>
              <a:buFont typeface="Symbol" panose="05050102010706020507" pitchFamily="18" charset="2"/>
              <a:buChar char=""/>
            </a:pPr>
            <a:r>
              <a:rPr lang="en-GB"/>
              <a:t>To provide outreach and increase societal understanding of the role of R&amp;I and RIs in implementing EU policies.</a:t>
            </a:r>
          </a:p>
          <a:p>
            <a:r>
              <a:rPr lang="en-GB"/>
              <a:t>Task 2.1 – Network of RI Communications Officers</a:t>
            </a:r>
          </a:p>
          <a:p>
            <a:r>
              <a:rPr lang="en-GB"/>
              <a:t>Task 2.2 – Communication toolkit </a:t>
            </a:r>
          </a:p>
          <a:p>
            <a:r>
              <a:rPr lang="en-GB"/>
              <a:t>Task 2.3 – Dissemination: attracting existing and new users of AQUASERV RI services</a:t>
            </a:r>
          </a:p>
          <a:p>
            <a:r>
              <a:rPr lang="en-GB"/>
              <a:t>Task 2.4 – Communication: engaging with key audiences </a:t>
            </a:r>
          </a:p>
          <a:p>
            <a:pPr lvl="1"/>
            <a:r>
              <a:rPr lang="en-GB">
                <a:solidFill>
                  <a:schemeClr val="accent1"/>
                </a:solidFill>
              </a:rPr>
              <a:t>Organisation of two AQUASERV virtual conferences </a:t>
            </a:r>
          </a:p>
          <a:p>
            <a:r>
              <a:rPr lang="en-GB"/>
              <a:t>Task 2.5 – Outreach: increasing societal understanding of the importance of research and innovation </a:t>
            </a:r>
          </a:p>
        </p:txBody>
      </p:sp>
    </p:spTree>
    <p:extLst>
      <p:ext uri="{BB962C8B-B14F-4D97-AF65-F5344CB8AC3E}">
        <p14:creationId xmlns:p14="http://schemas.microsoft.com/office/powerpoint/2010/main" val="419243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fontScale="90000"/>
          </a:bodyPr>
          <a:lstStyle/>
          <a:p>
            <a:r>
              <a:rPr lang="fr-FR"/>
              <a:t>WP3 - Open Science </a:t>
            </a:r>
            <a:r>
              <a:rPr lang="fr-FR" err="1"/>
              <a:t>policy</a:t>
            </a:r>
            <a:r>
              <a:rPr lang="fr-FR"/>
              <a:t>, data management, and service </a:t>
            </a:r>
            <a:r>
              <a:rPr lang="fr-FR" err="1"/>
              <a:t>costumisation</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838200" y="1447800"/>
            <a:ext cx="10515600" cy="5248275"/>
          </a:xfrm>
        </p:spPr>
        <p:txBody>
          <a:bodyPr>
            <a:normAutofit lnSpcReduction="10000"/>
          </a:bodyPr>
          <a:lstStyle/>
          <a:p>
            <a:pPr marL="342900" lvl="0" indent="-342900">
              <a:spcAft>
                <a:spcPts val="300"/>
              </a:spcAft>
              <a:buFont typeface="Symbol" panose="05050102010706020507" pitchFamily="18" charset="2"/>
              <a:buChar char=""/>
            </a:pPr>
            <a:r>
              <a:rPr lang="en-GB"/>
              <a:t>Objectives</a:t>
            </a:r>
          </a:p>
          <a:p>
            <a:pPr marL="800100" lvl="1" indent="-342900">
              <a:spcAft>
                <a:spcPts val="300"/>
              </a:spcAft>
              <a:buFont typeface="Symbol" panose="05050102010706020507" pitchFamily="18" charset="2"/>
              <a:buChar char=""/>
            </a:pPr>
            <a:r>
              <a:rPr lang="en-GB"/>
              <a:t>To develop and implement a project data management plan.</a:t>
            </a:r>
          </a:p>
          <a:p>
            <a:pPr marL="800100" lvl="1" indent="-342900">
              <a:spcAft>
                <a:spcPts val="300"/>
              </a:spcAft>
              <a:buFont typeface="Symbol" panose="05050102010706020507" pitchFamily="18" charset="2"/>
              <a:buChar char=""/>
            </a:pPr>
            <a:r>
              <a:rPr lang="en-GB"/>
              <a:t>To facilitate service creation and customisation through increased data availability, re-usability, and integration.</a:t>
            </a:r>
          </a:p>
          <a:p>
            <a:pPr marL="800100" lvl="1" indent="-342900">
              <a:spcAft>
                <a:spcPts val="300"/>
              </a:spcAft>
              <a:buFont typeface="Symbol" panose="05050102010706020507" pitchFamily="18" charset="2"/>
              <a:buChar char=""/>
            </a:pPr>
            <a:r>
              <a:rPr lang="en-GB"/>
              <a:t>To enhance and add value to the </a:t>
            </a:r>
            <a:r>
              <a:rPr lang="en-GB" err="1"/>
              <a:t>FAIRness</a:t>
            </a:r>
            <a:r>
              <a:rPr lang="en-GB"/>
              <a:t> of digital services.</a:t>
            </a:r>
          </a:p>
          <a:p>
            <a:r>
              <a:rPr lang="en-GB"/>
              <a:t>Task 3.1 – Project data management plan</a:t>
            </a:r>
          </a:p>
          <a:p>
            <a:r>
              <a:rPr lang="en-GB"/>
              <a:t>Task 3.2 – Implementation of the project data management plan</a:t>
            </a:r>
          </a:p>
          <a:p>
            <a:r>
              <a:rPr lang="en-GB"/>
              <a:t>Task 3.3 – Service creation and customisation through increased data availability, re-usability, and integration</a:t>
            </a:r>
          </a:p>
          <a:p>
            <a:pPr lvl="1"/>
            <a:r>
              <a:rPr lang="en-GB">
                <a:solidFill>
                  <a:schemeClr val="accent1"/>
                </a:solidFill>
              </a:rPr>
              <a:t>Internal call for service creation and customisation (Month 6-36)</a:t>
            </a:r>
          </a:p>
          <a:p>
            <a:r>
              <a:rPr lang="en-GB"/>
              <a:t>Task 3.4 – Enhancing and adding value to the </a:t>
            </a:r>
            <a:r>
              <a:rPr lang="en-GB" err="1"/>
              <a:t>FAIRness</a:t>
            </a:r>
            <a:r>
              <a:rPr lang="en-GB"/>
              <a:t> of digital services</a:t>
            </a:r>
          </a:p>
        </p:txBody>
      </p:sp>
    </p:spTree>
    <p:extLst>
      <p:ext uri="{BB962C8B-B14F-4D97-AF65-F5344CB8AC3E}">
        <p14:creationId xmlns:p14="http://schemas.microsoft.com/office/powerpoint/2010/main" val="47940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fontScale="90000"/>
          </a:bodyPr>
          <a:lstStyle/>
          <a:p>
            <a:r>
              <a:rPr lang="fr-FR"/>
              <a:t>WP4 - ENGAGING WITH STAKEHOLDERS AND IMPACT</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1123207" y="1514723"/>
            <a:ext cx="10515600" cy="5248275"/>
          </a:xfrm>
        </p:spPr>
        <p:txBody>
          <a:bodyPr>
            <a:normAutofit fontScale="92500"/>
          </a:bodyPr>
          <a:lstStyle/>
          <a:p>
            <a:pPr marL="342900" lvl="0" indent="-342900" algn="just">
              <a:spcAft>
                <a:spcPts val="300"/>
              </a:spcAft>
              <a:buFont typeface="Symbol" panose="05050102010706020507" pitchFamily="18" charset="2"/>
              <a:buChar char=""/>
            </a:pPr>
            <a:r>
              <a:rPr lang="en-GB"/>
              <a:t>Objectives</a:t>
            </a:r>
          </a:p>
          <a:p>
            <a:pPr marL="800100" lvl="1" indent="-342900" algn="just">
              <a:spcAft>
                <a:spcPts val="300"/>
              </a:spcAft>
              <a:buFont typeface="Symbol" panose="05050102010706020507" pitchFamily="18" charset="2"/>
              <a:buChar char=""/>
            </a:pPr>
            <a:r>
              <a:rPr lang="en-GB"/>
              <a:t>To map and manage a stakeholder group covering the necessary areas.</a:t>
            </a:r>
          </a:p>
          <a:p>
            <a:pPr marL="800100" lvl="1" indent="-342900" algn="just">
              <a:spcAft>
                <a:spcPts val="300"/>
              </a:spcAft>
              <a:buFont typeface="Symbol" panose="05050102010706020507" pitchFamily="18" charset="2"/>
              <a:buChar char=""/>
            </a:pPr>
            <a:r>
              <a:rPr lang="en-GB"/>
              <a:t>To promote the industrial and social relevance of experimental research</a:t>
            </a:r>
          </a:p>
          <a:p>
            <a:pPr marL="800100" lvl="1" indent="-342900" algn="just">
              <a:spcAft>
                <a:spcPts val="300"/>
              </a:spcAft>
              <a:buFont typeface="Symbol" panose="05050102010706020507" pitchFamily="18" charset="2"/>
              <a:buChar char=""/>
            </a:pPr>
            <a:r>
              <a:rPr lang="en-GB"/>
              <a:t>Identify the key results generated by TA and their potential end-users.</a:t>
            </a:r>
          </a:p>
          <a:p>
            <a:pPr marL="800100" lvl="1" indent="-342900" algn="just">
              <a:spcAft>
                <a:spcPts val="300"/>
              </a:spcAft>
              <a:buFont typeface="Symbol" panose="05050102010706020507" pitchFamily="18" charset="2"/>
              <a:buChar char=""/>
            </a:pPr>
            <a:r>
              <a:rPr lang="en-GB"/>
              <a:t>Provide success stories as key items for promoting AQUASERV to potential RI users and the wider stakeholder groups.</a:t>
            </a:r>
          </a:p>
          <a:p>
            <a:pPr marL="800100" lvl="1" indent="-342900">
              <a:spcAft>
                <a:spcPts val="300"/>
              </a:spcAft>
              <a:buFont typeface="Symbol" panose="05050102010706020507" pitchFamily="18" charset="2"/>
              <a:buChar char=""/>
            </a:pPr>
            <a:r>
              <a:rPr lang="en-GB"/>
              <a:t>Measure the impact of TA in the AQUASERV perimeter.</a:t>
            </a:r>
          </a:p>
          <a:p>
            <a:r>
              <a:rPr lang="en-GB"/>
              <a:t>Task 4.1 – Mapping the stakeholders’ universe.</a:t>
            </a:r>
          </a:p>
          <a:p>
            <a:pPr algn="just"/>
            <a:r>
              <a:rPr lang="en-GB"/>
              <a:t>Task 4.2 – Defining and populating a database of access results.</a:t>
            </a:r>
          </a:p>
          <a:p>
            <a:pPr algn="just"/>
            <a:r>
              <a:rPr lang="en-GB"/>
              <a:t>Task 4.3 – Build up TA success stories</a:t>
            </a:r>
          </a:p>
          <a:p>
            <a:pPr lvl="1" algn="just"/>
            <a:r>
              <a:rPr lang="en-GB">
                <a:solidFill>
                  <a:schemeClr val="accent1"/>
                </a:solidFill>
              </a:rPr>
              <a:t>Calls for submission of (30) “success stories” (Month 24 onwards)</a:t>
            </a:r>
          </a:p>
          <a:p>
            <a:pPr algn="just"/>
            <a:r>
              <a:rPr lang="en-GB"/>
              <a:t>Task 4.4 - Measuring the impact of TA in the AQUASERV perimeter</a:t>
            </a:r>
          </a:p>
        </p:txBody>
      </p:sp>
    </p:spTree>
    <p:extLst>
      <p:ext uri="{BB962C8B-B14F-4D97-AF65-F5344CB8AC3E}">
        <p14:creationId xmlns:p14="http://schemas.microsoft.com/office/powerpoint/2010/main" val="1224009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fontScale="90000"/>
          </a:bodyPr>
          <a:lstStyle/>
          <a:p>
            <a:r>
              <a:rPr lang="fr-FR"/>
              <a:t>WP5 - Training of </a:t>
            </a:r>
            <a:r>
              <a:rPr lang="fr-FR" err="1"/>
              <a:t>users</a:t>
            </a:r>
            <a:r>
              <a:rPr lang="fr-FR"/>
              <a:t> and </a:t>
            </a:r>
            <a:r>
              <a:rPr lang="fr-FR" err="1"/>
              <a:t>research</a:t>
            </a:r>
            <a:r>
              <a:rPr lang="fr-FR"/>
              <a:t> infrastructure staff</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838200" y="1360343"/>
            <a:ext cx="10515600" cy="5248275"/>
          </a:xfrm>
        </p:spPr>
        <p:txBody>
          <a:bodyPr>
            <a:normAutofit fontScale="92500" lnSpcReduction="10000"/>
          </a:bodyPr>
          <a:lstStyle/>
          <a:p>
            <a:pPr marL="342900" lvl="0" indent="-342900" algn="just">
              <a:spcAft>
                <a:spcPts val="300"/>
              </a:spcAft>
              <a:buFont typeface="Symbol" panose="05050102010706020507" pitchFamily="18" charset="2"/>
              <a:buChar char=""/>
            </a:pPr>
            <a:r>
              <a:rPr lang="en-GB"/>
              <a:t>Objectives</a:t>
            </a:r>
          </a:p>
          <a:p>
            <a:pPr marL="800100" lvl="1" indent="-342900" algn="just">
              <a:spcAft>
                <a:spcPts val="300"/>
              </a:spcAft>
              <a:buFont typeface="Symbol" panose="05050102010706020507" pitchFamily="18" charset="2"/>
              <a:buChar char=""/>
            </a:pPr>
            <a:r>
              <a:rPr lang="en-GB"/>
              <a:t>To map the training offer with the needs of potential end-users and RI staff and standardise training resources for online and/or blended delivery.</a:t>
            </a:r>
          </a:p>
          <a:p>
            <a:pPr marL="800100" lvl="1" indent="-342900" algn="just">
              <a:spcAft>
                <a:spcPts val="300"/>
              </a:spcAft>
              <a:buFont typeface="Symbol" panose="05050102010706020507" pitchFamily="18" charset="2"/>
              <a:buChar char=""/>
            </a:pPr>
            <a:r>
              <a:rPr lang="en-GB"/>
              <a:t>To provide a common methodology and standard guidance for the training activities in the RIs and coordinate training delivery.</a:t>
            </a:r>
          </a:p>
          <a:p>
            <a:pPr marL="800100" lvl="1" indent="-342900">
              <a:spcAft>
                <a:spcPts val="300"/>
              </a:spcAft>
              <a:buFont typeface="Symbol" panose="05050102010706020507" pitchFamily="18" charset="2"/>
              <a:buChar char=""/>
            </a:pPr>
            <a:r>
              <a:rPr lang="en-GB"/>
              <a:t>To organise staff mobility and internships for hands-on practice and knowledge exchange</a:t>
            </a:r>
          </a:p>
          <a:p>
            <a:r>
              <a:rPr lang="en-GB"/>
              <a:t>Task 5.1 – Mapping the stakeholders universe.</a:t>
            </a:r>
          </a:p>
          <a:p>
            <a:pPr algn="just"/>
            <a:r>
              <a:rPr lang="en-GB"/>
              <a:t>Task 5.2 – Design of the training resources</a:t>
            </a:r>
          </a:p>
          <a:p>
            <a:pPr algn="just"/>
            <a:r>
              <a:rPr lang="en-GB"/>
              <a:t>Task 5.3 - Training delivery</a:t>
            </a:r>
          </a:p>
          <a:p>
            <a:pPr lvl="1" algn="just"/>
            <a:r>
              <a:rPr lang="en-GB">
                <a:solidFill>
                  <a:schemeClr val="accent1"/>
                </a:solidFill>
              </a:rPr>
              <a:t>30 training courses </a:t>
            </a:r>
          </a:p>
          <a:p>
            <a:pPr algn="just"/>
            <a:r>
              <a:rPr lang="en-GB"/>
              <a:t>Task 5.4 - Staff mobility programme delivery</a:t>
            </a:r>
          </a:p>
          <a:p>
            <a:pPr lvl="1" algn="just"/>
            <a:r>
              <a:rPr lang="en-GB">
                <a:solidFill>
                  <a:schemeClr val="accent1"/>
                </a:solidFill>
              </a:rPr>
              <a:t>Continuous call for staff exchange</a:t>
            </a:r>
          </a:p>
        </p:txBody>
      </p:sp>
    </p:spTree>
    <p:extLst>
      <p:ext uri="{BB962C8B-B14F-4D97-AF65-F5344CB8AC3E}">
        <p14:creationId xmlns:p14="http://schemas.microsoft.com/office/powerpoint/2010/main" val="51644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fontScale="90000"/>
          </a:bodyPr>
          <a:lstStyle/>
          <a:p>
            <a:r>
              <a:rPr lang="fr-FR"/>
              <a:t>WP6 – AQUASERV </a:t>
            </a:r>
            <a:r>
              <a:rPr lang="fr-FR" err="1"/>
              <a:t>sustainability</a:t>
            </a:r>
            <a:r>
              <a:rPr lang="fr-FR"/>
              <a:t> and future challenges</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838200" y="1360343"/>
            <a:ext cx="10515600" cy="5248275"/>
          </a:xfrm>
        </p:spPr>
        <p:txBody>
          <a:bodyPr>
            <a:normAutofit fontScale="92500" lnSpcReduction="20000"/>
          </a:bodyPr>
          <a:lstStyle/>
          <a:p>
            <a:pPr marL="342900" lvl="0" indent="-342900">
              <a:spcAft>
                <a:spcPts val="300"/>
              </a:spcAft>
              <a:buFont typeface="Symbol" panose="05050102010706020507" pitchFamily="18" charset="2"/>
              <a:buChar char=""/>
            </a:pPr>
            <a:r>
              <a:rPr lang="en-GB"/>
              <a:t>Objectives</a:t>
            </a:r>
          </a:p>
          <a:p>
            <a:pPr marL="800100" lvl="1" indent="-342900">
              <a:spcAft>
                <a:spcPts val="300"/>
              </a:spcAft>
              <a:buFont typeface="Symbol" panose="05050102010706020507" pitchFamily="18" charset="2"/>
              <a:buChar char=""/>
            </a:pPr>
            <a:r>
              <a:rPr lang="en-GB"/>
              <a:t>To scan the service provision needs of industry, society, policy and science in the Blue Bioeconomy sector.</a:t>
            </a:r>
          </a:p>
          <a:p>
            <a:pPr marL="800100" lvl="1" indent="-342900">
              <a:spcAft>
                <a:spcPts val="300"/>
              </a:spcAft>
              <a:buFont typeface="Symbol" panose="05050102010706020507" pitchFamily="18" charset="2"/>
              <a:buChar char=""/>
            </a:pPr>
            <a:r>
              <a:rPr lang="en-GB"/>
              <a:t>To define protocols towards customisation and evolution of AQUASERV services.</a:t>
            </a:r>
          </a:p>
          <a:p>
            <a:pPr marL="800100" lvl="1" indent="-342900">
              <a:spcAft>
                <a:spcPts val="300"/>
              </a:spcAft>
              <a:buFont typeface="Symbol" panose="05050102010706020507" pitchFamily="18" charset="2"/>
              <a:buChar char=""/>
            </a:pPr>
            <a:r>
              <a:rPr lang="en-GB"/>
              <a:t>To integrate knowledge of user demand and RI performance outputs to identify future needs.</a:t>
            </a:r>
          </a:p>
          <a:p>
            <a:pPr marL="800100" lvl="1" indent="-342900">
              <a:spcAft>
                <a:spcPts val="300"/>
              </a:spcAft>
              <a:buFont typeface="Symbol" panose="05050102010706020507" pitchFamily="18" charset="2"/>
              <a:buChar char=""/>
            </a:pPr>
            <a:r>
              <a:rPr lang="en-GB"/>
              <a:t>To scan for potential RI collaboration and partnerships within and outside Europe.</a:t>
            </a:r>
          </a:p>
          <a:p>
            <a:pPr marL="800100" lvl="1" indent="-342900">
              <a:spcAft>
                <a:spcPts val="300"/>
              </a:spcAft>
              <a:buFont typeface="Symbol" panose="05050102010706020507" pitchFamily="18" charset="2"/>
              <a:buChar char=""/>
            </a:pPr>
            <a:r>
              <a:rPr lang="en-GB"/>
              <a:t>To develop a roadmap for sustainable AQUASERV service provision beyond the project duration in support of Blue Growth</a:t>
            </a:r>
          </a:p>
          <a:p>
            <a:r>
              <a:rPr lang="en-GB"/>
              <a:t>Task 6.1 – Future needs of science, industry, policy, and society</a:t>
            </a:r>
          </a:p>
          <a:p>
            <a:r>
              <a:rPr lang="en-GB"/>
              <a:t>Task 6.2 - Governance and funding to ensure the long-term sustainability of AQUASERV service provision</a:t>
            </a:r>
          </a:p>
          <a:p>
            <a:r>
              <a:rPr lang="en-GB"/>
              <a:t>Task 6.3 - Roadmap for long-term use of AQUASERV beyond the project</a:t>
            </a:r>
          </a:p>
        </p:txBody>
      </p:sp>
    </p:spTree>
    <p:extLst>
      <p:ext uri="{BB962C8B-B14F-4D97-AF65-F5344CB8AC3E}">
        <p14:creationId xmlns:p14="http://schemas.microsoft.com/office/powerpoint/2010/main" val="407920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fontScale="90000"/>
          </a:bodyPr>
          <a:lstStyle/>
          <a:p>
            <a:r>
              <a:rPr lang="fr-FR"/>
              <a:t>WP7 - Access management of </a:t>
            </a:r>
            <a:r>
              <a:rPr lang="fr-FR" err="1"/>
              <a:t>customized</a:t>
            </a:r>
            <a:r>
              <a:rPr lang="fr-FR"/>
              <a:t> and </a:t>
            </a:r>
            <a:r>
              <a:rPr lang="fr-FR" err="1"/>
              <a:t>integrated</a:t>
            </a:r>
            <a:r>
              <a:rPr lang="fr-FR"/>
              <a:t> services</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838200" y="1360343"/>
            <a:ext cx="10515600" cy="5248275"/>
          </a:xfrm>
        </p:spPr>
        <p:txBody>
          <a:bodyPr>
            <a:normAutofit lnSpcReduction="10000"/>
          </a:bodyPr>
          <a:lstStyle/>
          <a:p>
            <a:pPr marL="342900" lvl="0" indent="-342900">
              <a:spcAft>
                <a:spcPts val="300"/>
              </a:spcAft>
              <a:buFont typeface="Symbol" panose="05050102010706020507" pitchFamily="18" charset="2"/>
              <a:buChar char=""/>
            </a:pPr>
            <a:r>
              <a:rPr lang="en-GB"/>
              <a:t>Objectives</a:t>
            </a:r>
          </a:p>
          <a:p>
            <a:pPr marL="800100" lvl="1" indent="-342900">
              <a:spcAft>
                <a:spcPts val="300"/>
              </a:spcAft>
              <a:buFont typeface="Symbol" panose="05050102010706020507" pitchFamily="18" charset="2"/>
              <a:buChar char=""/>
            </a:pPr>
            <a:r>
              <a:rPr lang="en-GB"/>
              <a:t>To design, implement and maintain a catalogue of integrated and customised services.</a:t>
            </a:r>
          </a:p>
          <a:p>
            <a:pPr marL="800100" lvl="1" indent="-342900">
              <a:spcAft>
                <a:spcPts val="300"/>
              </a:spcAft>
              <a:buFont typeface="Symbol" panose="05050102010706020507" pitchFamily="18" charset="2"/>
              <a:buChar char=""/>
            </a:pPr>
            <a:r>
              <a:rPr lang="en-GB"/>
              <a:t>To implement and manage access.</a:t>
            </a:r>
          </a:p>
          <a:p>
            <a:pPr marL="800100" lvl="1" indent="-342900">
              <a:spcAft>
                <a:spcPts val="300"/>
              </a:spcAft>
              <a:buFont typeface="Symbol" panose="05050102010706020507" pitchFamily="18" charset="2"/>
              <a:buChar char=""/>
            </a:pPr>
            <a:r>
              <a:rPr lang="en-GB"/>
              <a:t>To implement quality assurance through monitoring and reporting.</a:t>
            </a:r>
          </a:p>
          <a:p>
            <a:r>
              <a:rPr lang="en-GB"/>
              <a:t>Task 7.1 - Catalogue of Services and TA application platform</a:t>
            </a:r>
          </a:p>
          <a:p>
            <a:r>
              <a:rPr lang="en-GB"/>
              <a:t>Task 7.2 - Access Management</a:t>
            </a:r>
          </a:p>
          <a:p>
            <a:pPr lvl="1"/>
            <a:r>
              <a:rPr lang="en-GB">
                <a:solidFill>
                  <a:schemeClr val="accent1"/>
                </a:solidFill>
              </a:rPr>
              <a:t>Open calls, with no limitations of scope or topic, permanently open with cut-off dates every 4 months </a:t>
            </a:r>
          </a:p>
          <a:p>
            <a:pPr lvl="1"/>
            <a:r>
              <a:rPr lang="en-GB">
                <a:solidFill>
                  <a:schemeClr val="accent1"/>
                </a:solidFill>
              </a:rPr>
              <a:t>Challenge-driven calls every 8 months based on specific themes determined by an internal roadmap (ExCom/STAB) </a:t>
            </a:r>
          </a:p>
          <a:p>
            <a:r>
              <a:rPr lang="en-GB"/>
              <a:t>Task 7.3 - Monitoring, quality control and continuous improvement of access</a:t>
            </a:r>
          </a:p>
        </p:txBody>
      </p:sp>
    </p:spTree>
    <p:extLst>
      <p:ext uri="{BB962C8B-B14F-4D97-AF65-F5344CB8AC3E}">
        <p14:creationId xmlns:p14="http://schemas.microsoft.com/office/powerpoint/2010/main" val="303899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B68F-98FC-4FB6-A3AC-D012B70FDFED}"/>
              </a:ext>
            </a:extLst>
          </p:cNvPr>
          <p:cNvSpPr>
            <a:spLocks noGrp="1"/>
          </p:cNvSpPr>
          <p:nvPr>
            <p:ph type="title"/>
          </p:nvPr>
        </p:nvSpPr>
        <p:spPr>
          <a:xfrm>
            <a:off x="838200" y="365125"/>
            <a:ext cx="10515600" cy="758825"/>
          </a:xfrm>
        </p:spPr>
        <p:txBody>
          <a:bodyPr>
            <a:normAutofit/>
          </a:bodyPr>
          <a:lstStyle/>
          <a:p>
            <a:r>
              <a:rPr lang="fr-FR"/>
              <a:t>TA1-27/VA1-3 TA/VA </a:t>
            </a:r>
            <a:r>
              <a:rPr lang="fr-FR" err="1"/>
              <a:t>access</a:t>
            </a:r>
            <a:r>
              <a:rPr lang="fr-FR"/>
              <a:t> services</a:t>
            </a:r>
            <a:endParaRPr lang="en-GB"/>
          </a:p>
        </p:txBody>
      </p:sp>
      <p:sp>
        <p:nvSpPr>
          <p:cNvPr id="3" name="Content Placeholder 2">
            <a:extLst>
              <a:ext uri="{FF2B5EF4-FFF2-40B4-BE49-F238E27FC236}">
                <a16:creationId xmlns:a16="http://schemas.microsoft.com/office/drawing/2014/main" id="{A9019719-993E-74D5-72C1-01D81C393784}"/>
              </a:ext>
            </a:extLst>
          </p:cNvPr>
          <p:cNvSpPr>
            <a:spLocks noGrp="1"/>
          </p:cNvSpPr>
          <p:nvPr>
            <p:ph idx="1"/>
          </p:nvPr>
        </p:nvSpPr>
        <p:spPr>
          <a:xfrm>
            <a:off x="838200" y="1360343"/>
            <a:ext cx="10515600" cy="5248275"/>
          </a:xfrm>
        </p:spPr>
        <p:txBody>
          <a:bodyPr>
            <a:normAutofit/>
          </a:bodyPr>
          <a:lstStyle/>
          <a:p>
            <a:pPr marL="800100" lvl="1" indent="-342900">
              <a:spcAft>
                <a:spcPts val="300"/>
              </a:spcAft>
              <a:buFont typeface="Symbol" panose="05050102010706020507" pitchFamily="18" charset="2"/>
              <a:buChar char=""/>
            </a:pPr>
            <a:endParaRPr lang="en-GB"/>
          </a:p>
          <a:p>
            <a:pPr marL="285750" indent="-285750">
              <a:buFont typeface="Arial" panose="020B0604020202020204" pitchFamily="34" charset="0"/>
              <a:buChar char="•"/>
            </a:pPr>
            <a:r>
              <a:rPr lang="pt-PT"/>
              <a:t>TNA </a:t>
            </a:r>
            <a:r>
              <a:rPr lang="pt-PT" err="1"/>
              <a:t>access</a:t>
            </a:r>
            <a:r>
              <a:rPr lang="pt-PT"/>
              <a:t>: 156,326 </a:t>
            </a:r>
            <a:r>
              <a:rPr lang="pt-PT" err="1"/>
              <a:t>units</a:t>
            </a:r>
            <a:endParaRPr lang="pt-PT"/>
          </a:p>
          <a:p>
            <a:pPr marL="285750" indent="-285750">
              <a:buFont typeface="Arial" panose="020B0604020202020204" pitchFamily="34" charset="0"/>
              <a:buChar char="•"/>
            </a:pPr>
            <a:r>
              <a:rPr lang="pt-PT" err="1"/>
              <a:t>Estimated</a:t>
            </a:r>
            <a:r>
              <a:rPr lang="pt-PT"/>
              <a:t> </a:t>
            </a:r>
            <a:r>
              <a:rPr lang="pt-PT" err="1"/>
              <a:t>users</a:t>
            </a:r>
            <a:r>
              <a:rPr lang="pt-PT"/>
              <a:t>: 472</a:t>
            </a:r>
          </a:p>
          <a:p>
            <a:pPr marL="285750" indent="-285750">
              <a:buFont typeface="Arial" panose="020B0604020202020204" pitchFamily="34" charset="0"/>
              <a:buChar char="•"/>
            </a:pPr>
            <a:r>
              <a:rPr lang="pt-PT" err="1"/>
              <a:t>Estimated</a:t>
            </a:r>
            <a:r>
              <a:rPr lang="pt-PT"/>
              <a:t> </a:t>
            </a:r>
            <a:r>
              <a:rPr lang="pt-PT" err="1"/>
              <a:t>applications</a:t>
            </a:r>
            <a:r>
              <a:rPr lang="pt-PT"/>
              <a:t>: 332</a:t>
            </a:r>
          </a:p>
          <a:p>
            <a:pPr marL="285750" indent="-285750">
              <a:buFont typeface="Arial" panose="020B0604020202020204" pitchFamily="34" charset="0"/>
              <a:buChar char="•"/>
            </a:pPr>
            <a:r>
              <a:rPr lang="pt-PT" err="1"/>
              <a:t>Estimated</a:t>
            </a:r>
            <a:r>
              <a:rPr lang="pt-PT"/>
              <a:t> </a:t>
            </a:r>
            <a:r>
              <a:rPr lang="pt-PT" err="1"/>
              <a:t>weeks</a:t>
            </a:r>
            <a:r>
              <a:rPr lang="pt-PT"/>
              <a:t> </a:t>
            </a:r>
            <a:r>
              <a:rPr lang="pt-PT" err="1"/>
              <a:t>of</a:t>
            </a:r>
            <a:r>
              <a:rPr lang="pt-PT"/>
              <a:t> </a:t>
            </a:r>
            <a:r>
              <a:rPr lang="pt-PT" err="1"/>
              <a:t>access</a:t>
            </a:r>
            <a:r>
              <a:rPr lang="pt-PT"/>
              <a:t>: 2415</a:t>
            </a:r>
          </a:p>
          <a:p>
            <a:pPr marL="285750" indent="-285750">
              <a:buFont typeface="Arial" panose="020B0604020202020204" pitchFamily="34" charset="0"/>
              <a:buChar char="•"/>
            </a:pPr>
            <a:endParaRPr lang="pt-PT"/>
          </a:p>
          <a:p>
            <a:pPr marL="285750" indent="-285750">
              <a:buFont typeface="Arial" panose="020B0604020202020204" pitchFamily="34" charset="0"/>
              <a:buChar char="•"/>
            </a:pPr>
            <a:r>
              <a:rPr lang="pt-PT"/>
              <a:t>VA </a:t>
            </a:r>
            <a:r>
              <a:rPr lang="pt-PT" err="1"/>
              <a:t>access</a:t>
            </a:r>
            <a:r>
              <a:rPr lang="pt-PT"/>
              <a:t>: 475,150 </a:t>
            </a:r>
            <a:r>
              <a:rPr lang="pt-PT" err="1"/>
              <a:t>units</a:t>
            </a:r>
            <a:endParaRPr lang="pt-PT"/>
          </a:p>
        </p:txBody>
      </p:sp>
    </p:spTree>
    <p:extLst>
      <p:ext uri="{BB962C8B-B14F-4D97-AF65-F5344CB8AC3E}">
        <p14:creationId xmlns:p14="http://schemas.microsoft.com/office/powerpoint/2010/main" val="213311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75383-0ACD-B771-E0E9-A66D037509C9}"/>
              </a:ext>
            </a:extLst>
          </p:cNvPr>
          <p:cNvPicPr>
            <a:picLocks noChangeAspect="1"/>
          </p:cNvPicPr>
          <p:nvPr/>
        </p:nvPicPr>
        <p:blipFill rotWithShape="1">
          <a:blip r:embed="rId3"/>
          <a:srcRect l="30445" t="27586" r="27414" b="10957"/>
          <a:stretch/>
        </p:blipFill>
        <p:spPr>
          <a:xfrm>
            <a:off x="5132573" y="734476"/>
            <a:ext cx="6861044" cy="5628223"/>
          </a:xfrm>
          <a:prstGeom prst="rect">
            <a:avLst/>
          </a:prstGeom>
        </p:spPr>
      </p:pic>
      <p:sp>
        <p:nvSpPr>
          <p:cNvPr id="7" name="Rectangle 6">
            <a:extLst>
              <a:ext uri="{FF2B5EF4-FFF2-40B4-BE49-F238E27FC236}">
                <a16:creationId xmlns:a16="http://schemas.microsoft.com/office/drawing/2014/main" id="{EE5301FF-FA4D-1F88-988B-017FBEBB5D08}"/>
              </a:ext>
            </a:extLst>
          </p:cNvPr>
          <p:cNvSpPr/>
          <p:nvPr/>
        </p:nvSpPr>
        <p:spPr>
          <a:xfrm>
            <a:off x="370114" y="2713391"/>
            <a:ext cx="5838358" cy="1231106"/>
          </a:xfrm>
          <a:prstGeom prst="rect">
            <a:avLst/>
          </a:prstGeom>
        </p:spPr>
        <p:txBody>
          <a:bodyPr wrap="square">
            <a:spAutoFit/>
          </a:bodyPr>
          <a:lstStyle/>
          <a:p>
            <a:pPr>
              <a:defRPr/>
            </a:pPr>
            <a:r>
              <a:rPr lang="en-US" sz="2400" b="1">
                <a:cs typeface="Calibri" panose="020F0502020204030204" pitchFamily="34" charset="0"/>
              </a:rPr>
              <a:t>What we offer</a:t>
            </a:r>
          </a:p>
          <a:p>
            <a:pPr marL="285750" indent="-285750">
              <a:buFont typeface="Arial" panose="020B0604020202020204" pitchFamily="34" charset="0"/>
              <a:buChar char="•"/>
              <a:defRPr/>
            </a:pPr>
            <a:r>
              <a:rPr lang="en-US" sz="1600">
                <a:cs typeface="Calibri" panose="020F0502020204030204" pitchFamily="34" charset="0"/>
              </a:rPr>
              <a:t>On-site and remote access</a:t>
            </a:r>
          </a:p>
          <a:p>
            <a:pPr marL="285750" indent="-285750">
              <a:buFont typeface="Arial" panose="020B0604020202020204" pitchFamily="34" charset="0"/>
              <a:buChar char="•"/>
              <a:defRPr/>
            </a:pPr>
            <a:r>
              <a:rPr lang="en-US" sz="1600">
                <a:cs typeface="Calibri" panose="020F0502020204030204" pitchFamily="34" charset="0"/>
              </a:rPr>
              <a:t>Standard consumables </a:t>
            </a:r>
          </a:p>
          <a:p>
            <a:pPr marL="285750" indent="-285750">
              <a:buFont typeface="Arial" panose="020B0604020202020204" pitchFamily="34" charset="0"/>
              <a:buChar char="•"/>
              <a:defRPr/>
            </a:pPr>
            <a:r>
              <a:rPr lang="en-US" sz="1600">
                <a:cs typeface="Calibri" panose="020F0502020204030204" pitchFamily="34" charset="0"/>
              </a:rPr>
              <a:t>Travel and subsistence expenses</a:t>
            </a:r>
          </a:p>
        </p:txBody>
      </p:sp>
      <p:sp>
        <p:nvSpPr>
          <p:cNvPr id="8" name="Rectangle 7">
            <a:extLst>
              <a:ext uri="{FF2B5EF4-FFF2-40B4-BE49-F238E27FC236}">
                <a16:creationId xmlns:a16="http://schemas.microsoft.com/office/drawing/2014/main" id="{917796B2-6C98-BE2B-6A9D-907749179895}"/>
              </a:ext>
            </a:extLst>
          </p:cNvPr>
          <p:cNvSpPr/>
          <p:nvPr/>
        </p:nvSpPr>
        <p:spPr>
          <a:xfrm>
            <a:off x="370114" y="4083532"/>
            <a:ext cx="6713000" cy="954107"/>
          </a:xfrm>
          <a:prstGeom prst="rect">
            <a:avLst/>
          </a:prstGeom>
        </p:spPr>
        <p:txBody>
          <a:bodyPr wrap="square">
            <a:spAutoFit/>
          </a:bodyPr>
          <a:lstStyle/>
          <a:p>
            <a:pPr>
              <a:defRPr/>
            </a:pPr>
            <a:r>
              <a:rPr lang="en-US" sz="2400" b="1">
                <a:cs typeface="Calibri" panose="020F0502020204030204" pitchFamily="34" charset="0"/>
              </a:rPr>
              <a:t>Two types of calls</a:t>
            </a:r>
          </a:p>
          <a:p>
            <a:pPr marL="285750" indent="-285750">
              <a:buFont typeface="Arial" panose="020B0604020202020204" pitchFamily="34" charset="0"/>
              <a:buChar char="•"/>
              <a:defRPr/>
            </a:pPr>
            <a:r>
              <a:rPr lang="en-US" sz="1600">
                <a:cs typeface="Calibri" panose="020F0502020204030204" pitchFamily="34" charset="0"/>
              </a:rPr>
              <a:t>Open</a:t>
            </a:r>
          </a:p>
          <a:p>
            <a:pPr marL="285750" indent="-285750">
              <a:buFont typeface="Arial" panose="020B0604020202020204" pitchFamily="34" charset="0"/>
              <a:buChar char="•"/>
              <a:defRPr/>
            </a:pPr>
            <a:r>
              <a:rPr lang="en-US" sz="1600">
                <a:cs typeface="Calibri" panose="020F0502020204030204" pitchFamily="34" charset="0"/>
              </a:rPr>
              <a:t>Challenge-driven</a:t>
            </a:r>
          </a:p>
        </p:txBody>
      </p:sp>
      <p:sp>
        <p:nvSpPr>
          <p:cNvPr id="9" name="TextBox 8">
            <a:extLst>
              <a:ext uri="{FF2B5EF4-FFF2-40B4-BE49-F238E27FC236}">
                <a16:creationId xmlns:a16="http://schemas.microsoft.com/office/drawing/2014/main" id="{C2EEC867-FB79-8B1E-DD58-B150D46B1644}"/>
              </a:ext>
            </a:extLst>
          </p:cNvPr>
          <p:cNvSpPr txBox="1"/>
          <p:nvPr/>
        </p:nvSpPr>
        <p:spPr>
          <a:xfrm>
            <a:off x="370116" y="1082616"/>
            <a:ext cx="5403364" cy="1446550"/>
          </a:xfrm>
          <a:prstGeom prst="rect">
            <a:avLst/>
          </a:prstGeom>
          <a:noFill/>
        </p:spPr>
        <p:txBody>
          <a:bodyPr wrap="square" rtlCol="0">
            <a:spAutoFit/>
          </a:bodyPr>
          <a:lstStyle/>
          <a:p>
            <a:pPr>
              <a:defRPr/>
            </a:pPr>
            <a:r>
              <a:rPr lang="en-US" sz="2400" b="1">
                <a:cs typeface="Calibri" panose="020F0502020204030204" pitchFamily="34" charset="0"/>
              </a:rPr>
              <a:t>Who can apply?</a:t>
            </a:r>
            <a:endParaRPr lang="en-GB" sz="2400" b="1">
              <a:cs typeface="Calibri" panose="020F0502020204030204" pitchFamily="34" charset="0"/>
            </a:endParaRPr>
          </a:p>
          <a:p>
            <a:pPr marL="285750" indent="-285750">
              <a:buFont typeface="Arial" panose="020B0604020202020204" pitchFamily="34" charset="0"/>
              <a:buChar char="•"/>
              <a:defRPr/>
            </a:pPr>
            <a:r>
              <a:rPr lang="en-GB" sz="1600">
                <a:cs typeface="Calibri" panose="020F0502020204030204" pitchFamily="34" charset="0"/>
              </a:rPr>
              <a:t>Researchers from a recognized institution</a:t>
            </a:r>
          </a:p>
          <a:p>
            <a:pPr marL="285750" indent="-285750">
              <a:buFont typeface="Arial" panose="020B0604020202020204" pitchFamily="34" charset="0"/>
              <a:buChar char="•"/>
              <a:defRPr/>
            </a:pPr>
            <a:r>
              <a:rPr lang="en-GB" sz="1600">
                <a:cs typeface="Calibri" panose="020F0502020204030204" pitchFamily="34" charset="0"/>
              </a:rPr>
              <a:t>Up to two users, up to 30 days (3 months)</a:t>
            </a:r>
          </a:p>
          <a:p>
            <a:pPr marL="285750" indent="-285750">
              <a:buFont typeface="Arial" panose="020B0604020202020204" pitchFamily="34" charset="0"/>
              <a:buChar char="•"/>
              <a:defRPr/>
            </a:pPr>
            <a:r>
              <a:rPr lang="en-GB" sz="1600">
                <a:cs typeface="Calibri" panose="020F0502020204030204" pitchFamily="34" charset="0"/>
              </a:rPr>
              <a:t>Up to 20% from non-EU/associated countries</a:t>
            </a:r>
          </a:p>
          <a:p>
            <a:pPr marL="285750" indent="-285750">
              <a:buFont typeface="Arial" panose="020B0604020202020204" pitchFamily="34" charset="0"/>
              <a:buChar char="•"/>
              <a:defRPr/>
            </a:pPr>
            <a:r>
              <a:rPr lang="en-GB" sz="1600">
                <a:cs typeface="Calibri" panose="020F0502020204030204" pitchFamily="34" charset="0"/>
              </a:rPr>
              <a:t>Transnational </a:t>
            </a:r>
          </a:p>
        </p:txBody>
      </p:sp>
      <p:sp>
        <p:nvSpPr>
          <p:cNvPr id="14" name="TextBox 13">
            <a:extLst>
              <a:ext uri="{FF2B5EF4-FFF2-40B4-BE49-F238E27FC236}">
                <a16:creationId xmlns:a16="http://schemas.microsoft.com/office/drawing/2014/main" id="{5C723A51-4CBE-D8AF-5662-9B0ABEA758B8}"/>
              </a:ext>
            </a:extLst>
          </p:cNvPr>
          <p:cNvSpPr txBox="1"/>
          <p:nvPr/>
        </p:nvSpPr>
        <p:spPr>
          <a:xfrm>
            <a:off x="370113" y="229421"/>
            <a:ext cx="10700657" cy="590931"/>
          </a:xfrm>
          <a:prstGeom prst="rect">
            <a:avLst/>
          </a:prstGeom>
          <a:noFill/>
        </p:spPr>
        <p:txBody>
          <a:bodyPr wrap="square">
            <a:spAutoFit/>
          </a:bodyPr>
          <a:lstStyle/>
          <a:p>
            <a:pPr>
              <a:lnSpc>
                <a:spcPct val="90000"/>
              </a:lnSpc>
              <a:spcBef>
                <a:spcPts val="1000"/>
              </a:spcBef>
            </a:pPr>
            <a:r>
              <a:rPr lang="fr-FR" sz="3600" b="1">
                <a:solidFill>
                  <a:srgbClr val="349E9C"/>
                </a:solidFill>
                <a:latin typeface="+mj-lt"/>
              </a:rPr>
              <a:t>Transnational Access Programme</a:t>
            </a:r>
          </a:p>
        </p:txBody>
      </p:sp>
      <p:sp>
        <p:nvSpPr>
          <p:cNvPr id="15" name="Rectangle 14">
            <a:extLst>
              <a:ext uri="{FF2B5EF4-FFF2-40B4-BE49-F238E27FC236}">
                <a16:creationId xmlns:a16="http://schemas.microsoft.com/office/drawing/2014/main" id="{CAF3ED31-61EF-96B9-DC47-BB4FF1D39144}"/>
              </a:ext>
            </a:extLst>
          </p:cNvPr>
          <p:cNvSpPr/>
          <p:nvPr/>
        </p:nvSpPr>
        <p:spPr>
          <a:xfrm>
            <a:off x="370114" y="5285040"/>
            <a:ext cx="6713000" cy="1231106"/>
          </a:xfrm>
          <a:prstGeom prst="rect">
            <a:avLst/>
          </a:prstGeom>
        </p:spPr>
        <p:txBody>
          <a:bodyPr wrap="square">
            <a:spAutoFit/>
          </a:bodyPr>
          <a:lstStyle/>
          <a:p>
            <a:pPr>
              <a:defRPr/>
            </a:pPr>
            <a:r>
              <a:rPr lang="en-US" sz="2400" b="1">
                <a:cs typeface="Calibri" panose="020F0502020204030204" pitchFamily="34" charset="0"/>
              </a:rPr>
              <a:t>Targets</a:t>
            </a:r>
          </a:p>
          <a:p>
            <a:pPr marL="285750" indent="-285750">
              <a:buFont typeface="Arial" panose="020B0604020202020204" pitchFamily="34" charset="0"/>
              <a:buChar char="•"/>
              <a:defRPr/>
            </a:pPr>
            <a:r>
              <a:rPr lang="en-US" sz="1600">
                <a:cs typeface="Calibri" panose="020F0502020204030204" pitchFamily="34" charset="0"/>
              </a:rPr>
              <a:t>300 TA users by March 2029</a:t>
            </a:r>
          </a:p>
          <a:p>
            <a:pPr marL="285750" indent="-285750">
              <a:buFont typeface="Arial" panose="020B0604020202020204" pitchFamily="34" charset="0"/>
              <a:buChar char="•"/>
            </a:pPr>
            <a:r>
              <a:rPr lang="en-GB" sz="1600">
                <a:cs typeface="Calibri" panose="020F0502020204030204" pitchFamily="34" charset="0"/>
              </a:rPr>
              <a:t>15% of users from industry</a:t>
            </a:r>
          </a:p>
          <a:p>
            <a:pPr marL="285750" indent="-285750">
              <a:buFont typeface="Arial" panose="020B0604020202020204" pitchFamily="34" charset="0"/>
              <a:buChar char="•"/>
            </a:pPr>
            <a:r>
              <a:rPr lang="en-GB" sz="1600">
                <a:cs typeface="Calibri" panose="020F0502020204030204" pitchFamily="34" charset="0"/>
              </a:rPr>
              <a:t>More than 10 early-career researchers</a:t>
            </a:r>
          </a:p>
        </p:txBody>
      </p:sp>
    </p:spTree>
    <p:extLst>
      <p:ext uri="{BB962C8B-B14F-4D97-AF65-F5344CB8AC3E}">
        <p14:creationId xmlns:p14="http://schemas.microsoft.com/office/powerpoint/2010/main" val="10516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44FE0-49F4-53F4-3F83-A311CA780F24}"/>
              </a:ext>
            </a:extLst>
          </p:cNvPr>
          <p:cNvSpPr>
            <a:spLocks noGrp="1"/>
          </p:cNvSpPr>
          <p:nvPr>
            <p:ph idx="1"/>
          </p:nvPr>
        </p:nvSpPr>
        <p:spPr>
          <a:xfrm>
            <a:off x="436304" y="1519223"/>
            <a:ext cx="5293210" cy="4351338"/>
          </a:xfrm>
        </p:spPr>
        <p:txBody>
          <a:bodyPr>
            <a:normAutofit/>
          </a:bodyPr>
          <a:lstStyle/>
          <a:p>
            <a:pPr marL="0" lvl="0" indent="0">
              <a:buClr>
                <a:srgbClr val="000000"/>
              </a:buClr>
              <a:buNone/>
            </a:pPr>
            <a:r>
              <a:rPr lang="en-GB" sz="4000" b="1" kern="0">
                <a:solidFill>
                  <a:srgbClr val="000009"/>
                </a:solidFill>
                <a:effectLst/>
                <a:latin typeface="+mn-lt"/>
                <a:ea typeface="Times New Roman" panose="02020603050405020304" pitchFamily="18" charset="0"/>
                <a:cs typeface="Times New Roman" panose="02020603050405020304" pitchFamily="18" charset="0"/>
              </a:rPr>
              <a:t>Open call </a:t>
            </a:r>
            <a:endParaRPr lang="en-GB" sz="4000" kern="0">
              <a:solidFill>
                <a:srgbClr val="000009"/>
              </a:solidFill>
              <a:effectLst/>
              <a:latin typeface="+mn-lt"/>
              <a:ea typeface="Times New Roman" panose="02020603050405020304" pitchFamily="18" charset="0"/>
              <a:cs typeface="Times New Roman" panose="02020603050405020304" pitchFamily="18" charset="0"/>
            </a:endParaRPr>
          </a:p>
          <a:p>
            <a:pPr>
              <a:buClr>
                <a:srgbClr val="000000"/>
              </a:buClr>
            </a:pPr>
            <a:r>
              <a:rPr lang="en-GB" sz="2400" b="0" kern="0">
                <a:solidFill>
                  <a:srgbClr val="000009"/>
                </a:solidFill>
                <a:latin typeface="+mn-lt"/>
                <a:cs typeface="Times New Roman" panose="02020603050405020304" pitchFamily="18" charset="0"/>
              </a:rPr>
              <a:t>Continuously open </a:t>
            </a:r>
          </a:p>
          <a:p>
            <a:pPr>
              <a:buClr>
                <a:srgbClr val="000000"/>
              </a:buClr>
            </a:pPr>
            <a:r>
              <a:rPr lang="en-GB" sz="2400" b="0" kern="0">
                <a:solidFill>
                  <a:srgbClr val="000009"/>
                </a:solidFill>
                <a:latin typeface="+mn-lt"/>
                <a:cs typeface="Times New Roman" panose="02020603050405020304" pitchFamily="18" charset="0"/>
              </a:rPr>
              <a:t>Scope: Aquaculture, fisheries, and blue economy</a:t>
            </a:r>
          </a:p>
          <a:p>
            <a:pPr>
              <a:buClr>
                <a:srgbClr val="000000"/>
              </a:buClr>
            </a:pPr>
            <a:r>
              <a:rPr lang="en-GB" sz="2400" b="0" kern="0">
                <a:solidFill>
                  <a:srgbClr val="000009"/>
                </a:solidFill>
                <a:latin typeface="+mn-lt"/>
                <a:cs typeface="Times New Roman" panose="02020603050405020304" pitchFamily="18" charset="0"/>
              </a:rPr>
              <a:t>No submission deadlines, but recommended submission dates</a:t>
            </a:r>
          </a:p>
          <a:p>
            <a:pPr>
              <a:buClr>
                <a:srgbClr val="000000"/>
              </a:buClr>
            </a:pPr>
            <a:r>
              <a:rPr lang="en-GB" sz="2400" b="0" kern="0">
                <a:solidFill>
                  <a:srgbClr val="000009"/>
                </a:solidFill>
                <a:latin typeface="+mn-lt"/>
                <a:cs typeface="Times New Roman" panose="02020603050405020304" pitchFamily="18" charset="0"/>
              </a:rPr>
              <a:t>Evaluation every four months</a:t>
            </a:r>
          </a:p>
          <a:p>
            <a:pPr>
              <a:buClr>
                <a:srgbClr val="000000"/>
              </a:buClr>
            </a:pPr>
            <a:r>
              <a:rPr lang="en-GB" sz="2400" b="0" kern="0">
                <a:solidFill>
                  <a:srgbClr val="000009"/>
                </a:solidFill>
                <a:latin typeface="+mn-lt"/>
                <a:cs typeface="Times New Roman" panose="02020603050405020304" pitchFamily="18" charset="0"/>
              </a:rPr>
              <a:t>75% of the total TA budget </a:t>
            </a:r>
          </a:p>
        </p:txBody>
      </p:sp>
      <p:sp>
        <p:nvSpPr>
          <p:cNvPr id="6" name="TextBox 5">
            <a:extLst>
              <a:ext uri="{FF2B5EF4-FFF2-40B4-BE49-F238E27FC236}">
                <a16:creationId xmlns:a16="http://schemas.microsoft.com/office/drawing/2014/main" id="{77B60D47-5C82-3229-911B-ACD4C39A2E06}"/>
              </a:ext>
            </a:extLst>
          </p:cNvPr>
          <p:cNvSpPr txBox="1"/>
          <p:nvPr/>
        </p:nvSpPr>
        <p:spPr>
          <a:xfrm>
            <a:off x="5965997" y="1519223"/>
            <a:ext cx="5495901" cy="3707682"/>
          </a:xfrm>
          <a:prstGeom prst="rect">
            <a:avLst/>
          </a:prstGeom>
          <a:noFill/>
        </p:spPr>
        <p:txBody>
          <a:bodyPr wrap="square">
            <a:spAutoFit/>
          </a:bodyPr>
          <a:lstStyle/>
          <a:p>
            <a:pPr>
              <a:lnSpc>
                <a:spcPct val="90000"/>
              </a:lnSpc>
              <a:spcBef>
                <a:spcPts val="1000"/>
              </a:spcBef>
              <a:buClr>
                <a:srgbClr val="000000"/>
              </a:buClr>
            </a:pPr>
            <a:r>
              <a:rPr lang="en-GB" sz="4000" b="1" kern="0">
                <a:solidFill>
                  <a:srgbClr val="000009"/>
                </a:solidFill>
                <a:cs typeface="Times New Roman" panose="02020603050405020304" pitchFamily="18" charset="0"/>
              </a:rPr>
              <a:t>Challenge-driven calls </a:t>
            </a:r>
          </a:p>
          <a:p>
            <a:pPr marL="342900" indent="-342900">
              <a:lnSpc>
                <a:spcPct val="90000"/>
              </a:lnSpc>
              <a:spcBef>
                <a:spcPts val="1000"/>
              </a:spcBef>
              <a:buClr>
                <a:srgbClr val="000000"/>
              </a:buClr>
              <a:buFont typeface="Arial" panose="020B0604020202020204" pitchFamily="34" charset="0"/>
              <a:buChar char="•"/>
            </a:pPr>
            <a:r>
              <a:rPr lang="en-GB" sz="2400" kern="0">
                <a:solidFill>
                  <a:srgbClr val="000009"/>
                </a:solidFill>
                <a:cs typeface="Times New Roman" panose="02020603050405020304" pitchFamily="18" charset="0"/>
              </a:rPr>
              <a:t>Every eight months</a:t>
            </a:r>
          </a:p>
          <a:p>
            <a:pPr marL="342900" indent="-342900">
              <a:lnSpc>
                <a:spcPct val="90000"/>
              </a:lnSpc>
              <a:spcBef>
                <a:spcPts val="1000"/>
              </a:spcBef>
              <a:buClr>
                <a:srgbClr val="000000"/>
              </a:buClr>
              <a:buFont typeface="Arial" panose="020B0604020202020204" pitchFamily="34" charset="0"/>
              <a:buChar char="•"/>
            </a:pPr>
            <a:r>
              <a:rPr lang="en-GB" sz="2400" kern="0">
                <a:solidFill>
                  <a:srgbClr val="000009"/>
                </a:solidFill>
                <a:ea typeface="Times New Roman" panose="02020603050405020304" pitchFamily="18" charset="0"/>
                <a:cs typeface="Times New Roman" panose="02020603050405020304" pitchFamily="18" charset="0"/>
              </a:rPr>
              <a:t>S</a:t>
            </a:r>
            <a:r>
              <a:rPr lang="en-GB" sz="2400" kern="0">
                <a:solidFill>
                  <a:srgbClr val="000009"/>
                </a:solidFill>
                <a:effectLst/>
                <a:ea typeface="Times New Roman" panose="02020603050405020304" pitchFamily="18" charset="0"/>
                <a:cs typeface="Times New Roman" panose="02020603050405020304" pitchFamily="18" charset="0"/>
              </a:rPr>
              <a:t>pecific themes: </a:t>
            </a:r>
            <a:br>
              <a:rPr lang="en-GB" sz="2400" kern="0">
                <a:solidFill>
                  <a:srgbClr val="000009"/>
                </a:solidFill>
                <a:effectLst/>
                <a:ea typeface="Times New Roman" panose="02020603050405020304" pitchFamily="18" charset="0"/>
                <a:cs typeface="Times New Roman" panose="02020603050405020304" pitchFamily="18" charset="0"/>
              </a:rPr>
            </a:br>
            <a:r>
              <a:rPr lang="en-GB" sz="2400" kern="0">
                <a:solidFill>
                  <a:srgbClr val="000009"/>
                </a:solidFill>
                <a:effectLst/>
                <a:ea typeface="Times New Roman" panose="02020603050405020304" pitchFamily="18" charset="0"/>
                <a:cs typeface="Times New Roman" panose="02020603050405020304" pitchFamily="18" charset="0"/>
              </a:rPr>
              <a:t>EU priorities based on an </a:t>
            </a:r>
            <a:r>
              <a:rPr lang="en-GB" sz="2400" b="1" kern="0">
                <a:solidFill>
                  <a:schemeClr val="accent3"/>
                </a:solidFill>
                <a:effectLst/>
                <a:ea typeface="Times New Roman" panose="02020603050405020304" pitchFamily="18" charset="0"/>
                <a:cs typeface="Times New Roman" panose="02020603050405020304" pitchFamily="18" charset="0"/>
              </a:rPr>
              <a:t>internal roadmap</a:t>
            </a:r>
            <a:endParaRPr lang="en-GB" sz="2400" b="1" kern="0">
              <a:solidFill>
                <a:schemeClr val="accent3"/>
              </a:solidFill>
              <a:cs typeface="Times New Roman" panose="02020603050405020304" pitchFamily="18" charset="0"/>
            </a:endParaRPr>
          </a:p>
          <a:p>
            <a:pPr marL="342900" indent="-342900">
              <a:lnSpc>
                <a:spcPct val="90000"/>
              </a:lnSpc>
              <a:spcBef>
                <a:spcPts val="1000"/>
              </a:spcBef>
              <a:buClr>
                <a:srgbClr val="000000"/>
              </a:buClr>
              <a:buFont typeface="Arial" panose="020B0604020202020204" pitchFamily="34" charset="0"/>
              <a:buChar char="•"/>
            </a:pPr>
            <a:r>
              <a:rPr lang="en-GB" sz="2400" kern="0">
                <a:solidFill>
                  <a:srgbClr val="000009"/>
                </a:solidFill>
                <a:cs typeface="Times New Roman" panose="02020603050405020304" pitchFamily="18" charset="0"/>
              </a:rPr>
              <a:t>Review: every 8 months</a:t>
            </a:r>
          </a:p>
          <a:p>
            <a:pPr marL="342900" indent="-342900">
              <a:lnSpc>
                <a:spcPct val="90000"/>
              </a:lnSpc>
              <a:spcBef>
                <a:spcPts val="1000"/>
              </a:spcBef>
              <a:buClr>
                <a:srgbClr val="000000"/>
              </a:buClr>
              <a:buFont typeface="Arial" panose="020B0604020202020204" pitchFamily="34" charset="0"/>
              <a:buChar char="•"/>
            </a:pPr>
            <a:r>
              <a:rPr lang="en-GB" sz="2400" kern="0">
                <a:solidFill>
                  <a:srgbClr val="000009"/>
                </a:solidFill>
                <a:effectLst/>
                <a:ea typeface="Times New Roman" panose="02020603050405020304" pitchFamily="18" charset="0"/>
                <a:cs typeface="Times New Roman" panose="02020603050405020304" pitchFamily="18" charset="0"/>
              </a:rPr>
              <a:t>25% of the total TA budget </a:t>
            </a:r>
          </a:p>
        </p:txBody>
      </p:sp>
      <p:sp>
        <p:nvSpPr>
          <p:cNvPr id="2" name="TextBox 1">
            <a:extLst>
              <a:ext uri="{FF2B5EF4-FFF2-40B4-BE49-F238E27FC236}">
                <a16:creationId xmlns:a16="http://schemas.microsoft.com/office/drawing/2014/main" id="{642EC47F-6620-2DCF-E656-F0E25DE034F5}"/>
              </a:ext>
            </a:extLst>
          </p:cNvPr>
          <p:cNvSpPr txBox="1"/>
          <p:nvPr/>
        </p:nvSpPr>
        <p:spPr>
          <a:xfrm>
            <a:off x="370113" y="229421"/>
            <a:ext cx="10700657" cy="590931"/>
          </a:xfrm>
          <a:prstGeom prst="rect">
            <a:avLst/>
          </a:prstGeom>
          <a:noFill/>
        </p:spPr>
        <p:txBody>
          <a:bodyPr wrap="square">
            <a:spAutoFit/>
          </a:bodyPr>
          <a:lstStyle/>
          <a:p>
            <a:pPr>
              <a:lnSpc>
                <a:spcPct val="90000"/>
              </a:lnSpc>
              <a:spcBef>
                <a:spcPts val="1000"/>
              </a:spcBef>
            </a:pPr>
            <a:r>
              <a:rPr lang="fr-FR" sz="3600" b="1" err="1">
                <a:solidFill>
                  <a:srgbClr val="349E9C"/>
                </a:solidFill>
                <a:latin typeface="+mj-lt"/>
              </a:rPr>
              <a:t>Two</a:t>
            </a:r>
            <a:r>
              <a:rPr lang="fr-FR" sz="3600" b="1">
                <a:solidFill>
                  <a:srgbClr val="349E9C"/>
                </a:solidFill>
                <a:latin typeface="+mj-lt"/>
              </a:rPr>
              <a:t> types of calls</a:t>
            </a:r>
          </a:p>
        </p:txBody>
      </p:sp>
    </p:spTree>
    <p:extLst>
      <p:ext uri="{BB962C8B-B14F-4D97-AF65-F5344CB8AC3E}">
        <p14:creationId xmlns:p14="http://schemas.microsoft.com/office/powerpoint/2010/main" val="229109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EFFB1-2AB6-BF40-7F44-32FEC218E2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9FB4E-87D3-E4CF-E48C-BF37EA9C2CC3}"/>
              </a:ext>
            </a:extLst>
          </p:cNvPr>
          <p:cNvSpPr>
            <a:spLocks noGrp="1"/>
          </p:cNvSpPr>
          <p:nvPr>
            <p:ph idx="1"/>
          </p:nvPr>
        </p:nvSpPr>
        <p:spPr>
          <a:xfrm>
            <a:off x="436304" y="1519223"/>
            <a:ext cx="5293210" cy="4351338"/>
          </a:xfrm>
        </p:spPr>
        <p:txBody>
          <a:bodyPr>
            <a:normAutofit/>
          </a:bodyPr>
          <a:lstStyle/>
          <a:p>
            <a:pPr marL="0" lvl="0" indent="0">
              <a:buClr>
                <a:srgbClr val="000000"/>
              </a:buClr>
              <a:buNone/>
            </a:pPr>
            <a:r>
              <a:rPr lang="en-GB" sz="4000" b="1" kern="0">
                <a:solidFill>
                  <a:srgbClr val="000009"/>
                </a:solidFill>
                <a:effectLst/>
                <a:latin typeface="+mn-lt"/>
                <a:ea typeface="Times New Roman" panose="02020603050405020304" pitchFamily="18" charset="0"/>
                <a:cs typeface="Times New Roman" panose="02020603050405020304" pitchFamily="18" charset="0"/>
              </a:rPr>
              <a:t>Open call </a:t>
            </a:r>
            <a:endParaRPr lang="en-GB" sz="4000" kern="0">
              <a:solidFill>
                <a:srgbClr val="000009"/>
              </a:solidFill>
              <a:effectLst/>
              <a:latin typeface="+mn-lt"/>
              <a:ea typeface="Times New Roman" panose="02020603050405020304" pitchFamily="18" charset="0"/>
              <a:cs typeface="Times New Roman" panose="02020603050405020304" pitchFamily="18" charset="0"/>
            </a:endParaRPr>
          </a:p>
          <a:p>
            <a:pPr>
              <a:buClr>
                <a:srgbClr val="000000"/>
              </a:buClr>
            </a:pPr>
            <a:r>
              <a:rPr lang="en-GB" sz="2400" b="0" kern="0">
                <a:solidFill>
                  <a:srgbClr val="000009"/>
                </a:solidFill>
                <a:latin typeface="+mn-lt"/>
                <a:cs typeface="Times New Roman" panose="02020603050405020304" pitchFamily="18" charset="0"/>
              </a:rPr>
              <a:t>Continuously open </a:t>
            </a:r>
          </a:p>
          <a:p>
            <a:pPr>
              <a:buClr>
                <a:srgbClr val="000000"/>
              </a:buClr>
            </a:pPr>
            <a:r>
              <a:rPr lang="en-GB" sz="2400" b="0" kern="0">
                <a:solidFill>
                  <a:srgbClr val="000009"/>
                </a:solidFill>
                <a:latin typeface="+mn-lt"/>
                <a:cs typeface="Times New Roman" panose="02020603050405020304" pitchFamily="18" charset="0"/>
              </a:rPr>
              <a:t>Scope: Aquaculture, fisheries, and blue economy</a:t>
            </a:r>
          </a:p>
          <a:p>
            <a:pPr>
              <a:buClr>
                <a:srgbClr val="000000"/>
              </a:buClr>
            </a:pPr>
            <a:r>
              <a:rPr lang="en-GB" sz="2400" b="0" kern="0">
                <a:solidFill>
                  <a:srgbClr val="000009"/>
                </a:solidFill>
                <a:latin typeface="+mn-lt"/>
                <a:cs typeface="Times New Roman" panose="02020603050405020304" pitchFamily="18" charset="0"/>
              </a:rPr>
              <a:t>No submission deadlines, but recommended submission dates</a:t>
            </a:r>
          </a:p>
          <a:p>
            <a:pPr>
              <a:buClr>
                <a:srgbClr val="000000"/>
              </a:buClr>
            </a:pPr>
            <a:r>
              <a:rPr lang="en-GB" sz="2400" b="0" kern="0">
                <a:solidFill>
                  <a:srgbClr val="000009"/>
                </a:solidFill>
                <a:latin typeface="+mn-lt"/>
                <a:cs typeface="Times New Roman" panose="02020603050405020304" pitchFamily="18" charset="0"/>
              </a:rPr>
              <a:t>Evaluation every four months</a:t>
            </a:r>
          </a:p>
          <a:p>
            <a:pPr>
              <a:buClr>
                <a:srgbClr val="000000"/>
              </a:buClr>
            </a:pPr>
            <a:r>
              <a:rPr lang="en-GB" sz="2400" b="0" kern="0">
                <a:solidFill>
                  <a:srgbClr val="000009"/>
                </a:solidFill>
                <a:latin typeface="+mn-lt"/>
                <a:cs typeface="Times New Roman" panose="02020603050405020304" pitchFamily="18" charset="0"/>
              </a:rPr>
              <a:t>75% of the total TA budget </a:t>
            </a:r>
          </a:p>
        </p:txBody>
      </p:sp>
      <p:sp>
        <p:nvSpPr>
          <p:cNvPr id="2" name="TextBox 1">
            <a:extLst>
              <a:ext uri="{FF2B5EF4-FFF2-40B4-BE49-F238E27FC236}">
                <a16:creationId xmlns:a16="http://schemas.microsoft.com/office/drawing/2014/main" id="{38DBE7EC-F6AC-77ED-8BD5-5E8CCC5DBB86}"/>
              </a:ext>
            </a:extLst>
          </p:cNvPr>
          <p:cNvSpPr txBox="1"/>
          <p:nvPr/>
        </p:nvSpPr>
        <p:spPr>
          <a:xfrm>
            <a:off x="370113" y="229421"/>
            <a:ext cx="10700657" cy="590931"/>
          </a:xfrm>
          <a:prstGeom prst="rect">
            <a:avLst/>
          </a:prstGeom>
          <a:noFill/>
        </p:spPr>
        <p:txBody>
          <a:bodyPr wrap="square">
            <a:spAutoFit/>
          </a:bodyPr>
          <a:lstStyle/>
          <a:p>
            <a:pPr>
              <a:lnSpc>
                <a:spcPct val="90000"/>
              </a:lnSpc>
              <a:spcBef>
                <a:spcPts val="1000"/>
              </a:spcBef>
            </a:pPr>
            <a:r>
              <a:rPr lang="fr-FR" sz="3600" b="1" err="1">
                <a:solidFill>
                  <a:srgbClr val="349E9C"/>
                </a:solidFill>
                <a:latin typeface="+mj-lt"/>
              </a:rPr>
              <a:t>Two</a:t>
            </a:r>
            <a:r>
              <a:rPr lang="fr-FR" sz="3600" b="1">
                <a:solidFill>
                  <a:srgbClr val="349E9C"/>
                </a:solidFill>
                <a:latin typeface="+mj-lt"/>
              </a:rPr>
              <a:t> types of calls</a:t>
            </a:r>
          </a:p>
        </p:txBody>
      </p:sp>
      <p:pic>
        <p:nvPicPr>
          <p:cNvPr id="5" name="Picture 4" descr="A blue circle with a group of people and stars&#10;&#10;Description automatically generated">
            <a:extLst>
              <a:ext uri="{FF2B5EF4-FFF2-40B4-BE49-F238E27FC236}">
                <a16:creationId xmlns:a16="http://schemas.microsoft.com/office/drawing/2014/main" id="{2800CF89-0A4E-487A-4E31-FF9175CA7983}"/>
              </a:ext>
            </a:extLst>
          </p:cNvPr>
          <p:cNvPicPr>
            <a:picLocks noChangeAspect="1"/>
          </p:cNvPicPr>
          <p:nvPr/>
        </p:nvPicPr>
        <p:blipFill>
          <a:blip r:embed="rId3"/>
          <a:stretch>
            <a:fillRect/>
          </a:stretch>
        </p:blipFill>
        <p:spPr>
          <a:xfrm>
            <a:off x="6462488" y="937228"/>
            <a:ext cx="1180952" cy="4933333"/>
          </a:xfrm>
          <a:prstGeom prst="rect">
            <a:avLst/>
          </a:prstGeom>
        </p:spPr>
      </p:pic>
      <p:sp>
        <p:nvSpPr>
          <p:cNvPr id="7" name="TextBox 6">
            <a:extLst>
              <a:ext uri="{FF2B5EF4-FFF2-40B4-BE49-F238E27FC236}">
                <a16:creationId xmlns:a16="http://schemas.microsoft.com/office/drawing/2014/main" id="{70046ED3-FC3B-6189-0C27-EB16A0082A8B}"/>
              </a:ext>
            </a:extLst>
          </p:cNvPr>
          <p:cNvSpPr txBox="1"/>
          <p:nvPr/>
        </p:nvSpPr>
        <p:spPr>
          <a:xfrm>
            <a:off x="7910623" y="1376077"/>
            <a:ext cx="2600392" cy="369332"/>
          </a:xfrm>
          <a:prstGeom prst="rect">
            <a:avLst/>
          </a:prstGeom>
          <a:noFill/>
        </p:spPr>
        <p:txBody>
          <a:bodyPr wrap="none" rtlCol="0">
            <a:spAutoFit/>
          </a:bodyPr>
          <a:lstStyle/>
          <a:p>
            <a:r>
              <a:rPr lang="de-AT" b="1"/>
              <a:t>Launch 15 November</a:t>
            </a:r>
            <a:endParaRPr lang="en-GB" b="1"/>
          </a:p>
        </p:txBody>
      </p:sp>
      <p:sp>
        <p:nvSpPr>
          <p:cNvPr id="8" name="TextBox 7">
            <a:extLst>
              <a:ext uri="{FF2B5EF4-FFF2-40B4-BE49-F238E27FC236}">
                <a16:creationId xmlns:a16="http://schemas.microsoft.com/office/drawing/2014/main" id="{BB581020-93D6-B2AD-4F1F-C18B4435083A}"/>
              </a:ext>
            </a:extLst>
          </p:cNvPr>
          <p:cNvSpPr txBox="1"/>
          <p:nvPr/>
        </p:nvSpPr>
        <p:spPr>
          <a:xfrm>
            <a:off x="7910623" y="2921170"/>
            <a:ext cx="3845073" cy="1200329"/>
          </a:xfrm>
          <a:prstGeom prst="rect">
            <a:avLst/>
          </a:prstGeom>
          <a:noFill/>
        </p:spPr>
        <p:txBody>
          <a:bodyPr wrap="square" rtlCol="0">
            <a:spAutoFit/>
          </a:bodyPr>
          <a:lstStyle/>
          <a:p>
            <a:r>
              <a:rPr lang="de-AT" b="1"/>
              <a:t>Checks and review</a:t>
            </a:r>
          </a:p>
          <a:p>
            <a:r>
              <a:rPr lang="de-AT"/>
              <a:t>Up </a:t>
            </a:r>
            <a:r>
              <a:rPr lang="de-AT" err="1"/>
              <a:t>to</a:t>
            </a:r>
            <a:r>
              <a:rPr lang="de-AT"/>
              <a:t> 4 </a:t>
            </a:r>
            <a:r>
              <a:rPr lang="de-AT" err="1"/>
              <a:t>months</a:t>
            </a:r>
            <a:endParaRPr lang="de-AT"/>
          </a:p>
          <a:p>
            <a:r>
              <a:rPr lang="de-AT" err="1"/>
              <a:t>Eligibility</a:t>
            </a:r>
            <a:r>
              <a:rPr lang="de-AT"/>
              <a:t>, </a:t>
            </a:r>
            <a:r>
              <a:rPr lang="de-AT" err="1"/>
              <a:t>Feasibility</a:t>
            </a:r>
            <a:r>
              <a:rPr lang="de-AT"/>
              <a:t>, Scientific review, USP </a:t>
            </a:r>
            <a:r>
              <a:rPr lang="de-AT" err="1"/>
              <a:t>validation</a:t>
            </a:r>
            <a:endParaRPr lang="de-AT"/>
          </a:p>
        </p:txBody>
      </p:sp>
      <p:sp>
        <p:nvSpPr>
          <p:cNvPr id="9" name="TextBox 8">
            <a:extLst>
              <a:ext uri="{FF2B5EF4-FFF2-40B4-BE49-F238E27FC236}">
                <a16:creationId xmlns:a16="http://schemas.microsoft.com/office/drawing/2014/main" id="{F9E88DD6-9791-A7E5-0FFB-64BF96497FBD}"/>
              </a:ext>
            </a:extLst>
          </p:cNvPr>
          <p:cNvSpPr txBox="1"/>
          <p:nvPr/>
        </p:nvSpPr>
        <p:spPr>
          <a:xfrm>
            <a:off x="7910623" y="5079576"/>
            <a:ext cx="3028393" cy="646331"/>
          </a:xfrm>
          <a:prstGeom prst="rect">
            <a:avLst/>
          </a:prstGeom>
          <a:noFill/>
        </p:spPr>
        <p:txBody>
          <a:bodyPr wrap="none" rtlCol="0">
            <a:spAutoFit/>
          </a:bodyPr>
          <a:lstStyle/>
          <a:p>
            <a:r>
              <a:rPr lang="de-AT" b="1"/>
              <a:t>Cut-off </a:t>
            </a:r>
            <a:r>
              <a:rPr lang="de-AT" b="1" err="1"/>
              <a:t>every</a:t>
            </a:r>
            <a:r>
              <a:rPr lang="de-AT" b="1"/>
              <a:t> </a:t>
            </a:r>
            <a:r>
              <a:rPr lang="de-AT" b="1" err="1"/>
              <a:t>four</a:t>
            </a:r>
            <a:r>
              <a:rPr lang="de-AT" b="1"/>
              <a:t> </a:t>
            </a:r>
            <a:r>
              <a:rPr lang="de-AT" b="1" err="1"/>
              <a:t>months</a:t>
            </a:r>
            <a:endParaRPr lang="de-AT" b="1"/>
          </a:p>
          <a:p>
            <a:r>
              <a:rPr lang="de-AT"/>
              <a:t>March, </a:t>
            </a:r>
            <a:r>
              <a:rPr lang="de-AT" err="1"/>
              <a:t>July</a:t>
            </a:r>
            <a:r>
              <a:rPr lang="de-AT"/>
              <a:t>, November</a:t>
            </a:r>
          </a:p>
        </p:txBody>
      </p:sp>
    </p:spTree>
    <p:extLst>
      <p:ext uri="{BB962C8B-B14F-4D97-AF65-F5344CB8AC3E}">
        <p14:creationId xmlns:p14="http://schemas.microsoft.com/office/powerpoint/2010/main" val="354441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672C706-399D-93EB-2746-EEC10DCAE7EC}"/>
              </a:ext>
            </a:extLst>
          </p:cNvPr>
          <p:cNvSpPr txBox="1">
            <a:spLocks/>
          </p:cNvSpPr>
          <p:nvPr/>
        </p:nvSpPr>
        <p:spPr>
          <a:xfrm>
            <a:off x="680643" y="626375"/>
            <a:ext cx="4911410" cy="801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203A8F"/>
                </a:solidFill>
                <a:latin typeface="Cabinet Grotesk"/>
              </a:rPr>
              <a:t>Partnerships (40)</a:t>
            </a:r>
          </a:p>
        </p:txBody>
      </p:sp>
      <p:pic>
        <p:nvPicPr>
          <p:cNvPr id="8" name="Content Placeholder 7" descr="A map of europe with blue and white countries/regions&#10;&#10;AI-generated content may be incorrect.">
            <a:extLst>
              <a:ext uri="{FF2B5EF4-FFF2-40B4-BE49-F238E27FC236}">
                <a16:creationId xmlns:a16="http://schemas.microsoft.com/office/drawing/2014/main" id="{4B51F02C-2CC9-6CBF-23C6-C85C8A91D5DA}"/>
              </a:ext>
            </a:extLst>
          </p:cNvPr>
          <p:cNvPicPr>
            <a:picLocks noGrp="1" noChangeAspect="1"/>
          </p:cNvPicPr>
          <p:nvPr>
            <p:ph idx="1"/>
          </p:nvPr>
        </p:nvPicPr>
        <p:blipFill>
          <a:blip r:embed="rId2"/>
          <a:stretch>
            <a:fillRect/>
          </a:stretch>
        </p:blipFill>
        <p:spPr>
          <a:xfrm>
            <a:off x="5810596" y="707424"/>
            <a:ext cx="6376739" cy="6065888"/>
          </a:xfrm>
          <a:prstGeom prst="rect">
            <a:avLst/>
          </a:prstGeom>
        </p:spPr>
      </p:pic>
    </p:spTree>
    <p:extLst>
      <p:ext uri="{BB962C8B-B14F-4D97-AF65-F5344CB8AC3E}">
        <p14:creationId xmlns:p14="http://schemas.microsoft.com/office/powerpoint/2010/main" val="301655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2019B9FB-5561-B0EE-D00D-248F2A507D32}"/>
              </a:ext>
            </a:extLst>
          </p:cNvPr>
          <p:cNvSpPr/>
          <p:nvPr/>
        </p:nvSpPr>
        <p:spPr>
          <a:xfrm>
            <a:off x="1714350" y="1967995"/>
            <a:ext cx="4206239"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Feasibility check</a:t>
            </a:r>
            <a:endParaRPr lang="en-GB" sz="2000"/>
          </a:p>
        </p:txBody>
      </p:sp>
      <p:sp>
        <p:nvSpPr>
          <p:cNvPr id="22" name="Freeform: Shape 21">
            <a:extLst>
              <a:ext uri="{FF2B5EF4-FFF2-40B4-BE49-F238E27FC236}">
                <a16:creationId xmlns:a16="http://schemas.microsoft.com/office/drawing/2014/main" id="{0DFA16B7-453F-A9C7-D75E-630A5E2F18BD}"/>
              </a:ext>
            </a:extLst>
          </p:cNvPr>
          <p:cNvSpPr/>
          <p:nvPr/>
        </p:nvSpPr>
        <p:spPr>
          <a:xfrm>
            <a:off x="1714351" y="1339890"/>
            <a:ext cx="4206240"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Eligibility check</a:t>
            </a:r>
            <a:endParaRPr lang="en-GB" sz="2000"/>
          </a:p>
        </p:txBody>
      </p:sp>
      <p:sp>
        <p:nvSpPr>
          <p:cNvPr id="23" name="Freeform: Shape 22">
            <a:extLst>
              <a:ext uri="{FF2B5EF4-FFF2-40B4-BE49-F238E27FC236}">
                <a16:creationId xmlns:a16="http://schemas.microsoft.com/office/drawing/2014/main" id="{BEA3596C-55A5-8F1A-492E-BD8219462729}"/>
              </a:ext>
            </a:extLst>
          </p:cNvPr>
          <p:cNvSpPr/>
          <p:nvPr/>
        </p:nvSpPr>
        <p:spPr>
          <a:xfrm>
            <a:off x="1714350" y="3280924"/>
            <a:ext cx="4206241"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USP validation</a:t>
            </a:r>
            <a:endParaRPr lang="en-GB" sz="2000"/>
          </a:p>
        </p:txBody>
      </p:sp>
      <p:sp>
        <p:nvSpPr>
          <p:cNvPr id="24" name="Freeform: Shape 23">
            <a:extLst>
              <a:ext uri="{FF2B5EF4-FFF2-40B4-BE49-F238E27FC236}">
                <a16:creationId xmlns:a16="http://schemas.microsoft.com/office/drawing/2014/main" id="{ECE7844E-68D0-8265-80FB-8F71417D70B6}"/>
              </a:ext>
            </a:extLst>
          </p:cNvPr>
          <p:cNvSpPr/>
          <p:nvPr/>
        </p:nvSpPr>
        <p:spPr>
          <a:xfrm>
            <a:off x="1714350" y="2626814"/>
            <a:ext cx="4206239"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Scientific review</a:t>
            </a:r>
            <a:endParaRPr lang="en-GB" sz="2000"/>
          </a:p>
        </p:txBody>
      </p:sp>
      <p:sp>
        <p:nvSpPr>
          <p:cNvPr id="26" name="Freeform: Shape 25">
            <a:extLst>
              <a:ext uri="{FF2B5EF4-FFF2-40B4-BE49-F238E27FC236}">
                <a16:creationId xmlns:a16="http://schemas.microsoft.com/office/drawing/2014/main" id="{B23AA0EF-23D1-8501-E03B-63624DB44652}"/>
              </a:ext>
            </a:extLst>
          </p:cNvPr>
          <p:cNvSpPr/>
          <p:nvPr/>
        </p:nvSpPr>
        <p:spPr>
          <a:xfrm>
            <a:off x="1714350" y="3943408"/>
            <a:ext cx="4206239"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Financial check</a:t>
            </a:r>
          </a:p>
        </p:txBody>
      </p:sp>
      <p:sp>
        <p:nvSpPr>
          <p:cNvPr id="32" name="Rectangle 31">
            <a:extLst>
              <a:ext uri="{FF2B5EF4-FFF2-40B4-BE49-F238E27FC236}">
                <a16:creationId xmlns:a16="http://schemas.microsoft.com/office/drawing/2014/main" id="{A8307D43-67D9-2F9D-B748-BAA841940C8B}"/>
              </a:ext>
            </a:extLst>
          </p:cNvPr>
          <p:cNvSpPr/>
          <p:nvPr/>
        </p:nvSpPr>
        <p:spPr>
          <a:xfrm>
            <a:off x="1711365" y="695800"/>
            <a:ext cx="4209224"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Contact access provider</a:t>
            </a:r>
            <a:endParaRPr lang="en-GB" sz="2000"/>
          </a:p>
        </p:txBody>
      </p:sp>
      <p:sp>
        <p:nvSpPr>
          <p:cNvPr id="33" name="Rectangle 32">
            <a:extLst>
              <a:ext uri="{FF2B5EF4-FFF2-40B4-BE49-F238E27FC236}">
                <a16:creationId xmlns:a16="http://schemas.microsoft.com/office/drawing/2014/main" id="{9CC20039-1952-17C9-AC69-BBE893C595E9}"/>
              </a:ext>
            </a:extLst>
          </p:cNvPr>
          <p:cNvSpPr/>
          <p:nvPr/>
        </p:nvSpPr>
        <p:spPr>
          <a:xfrm>
            <a:off x="1714351" y="5259843"/>
            <a:ext cx="4206240"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Project execution</a:t>
            </a:r>
            <a:endParaRPr lang="en-GB" sz="2000"/>
          </a:p>
        </p:txBody>
      </p:sp>
      <p:sp>
        <p:nvSpPr>
          <p:cNvPr id="34" name="Rectangle 33">
            <a:extLst>
              <a:ext uri="{FF2B5EF4-FFF2-40B4-BE49-F238E27FC236}">
                <a16:creationId xmlns:a16="http://schemas.microsoft.com/office/drawing/2014/main" id="{1B1F65AA-8A5E-56D1-C610-8AF2CE2AC53B}"/>
              </a:ext>
            </a:extLst>
          </p:cNvPr>
          <p:cNvSpPr/>
          <p:nvPr/>
        </p:nvSpPr>
        <p:spPr>
          <a:xfrm>
            <a:off x="1714351" y="5915611"/>
            <a:ext cx="4206240"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Reporting</a:t>
            </a:r>
            <a:endParaRPr lang="en-GB" sz="2000"/>
          </a:p>
        </p:txBody>
      </p:sp>
      <p:sp>
        <p:nvSpPr>
          <p:cNvPr id="2" name="Titre 1">
            <a:extLst>
              <a:ext uri="{FF2B5EF4-FFF2-40B4-BE49-F238E27FC236}">
                <a16:creationId xmlns:a16="http://schemas.microsoft.com/office/drawing/2014/main" id="{507C0525-3378-875A-D0B7-2EABBCFE6066}"/>
              </a:ext>
            </a:extLst>
          </p:cNvPr>
          <p:cNvSpPr txBox="1">
            <a:spLocks/>
          </p:cNvSpPr>
          <p:nvPr/>
        </p:nvSpPr>
        <p:spPr>
          <a:xfrm>
            <a:off x="195004" y="-63501"/>
            <a:ext cx="11567010" cy="75930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b="1" i="0" kern="1200">
                <a:solidFill>
                  <a:schemeClr val="tx1"/>
                </a:solidFill>
                <a:latin typeface="Fira Sans SemiBold" panose="020B0503050000020004" pitchFamily="34" charset="0"/>
                <a:ea typeface="+mj-ea"/>
                <a:cs typeface="+mj-cs"/>
              </a:defRPr>
            </a:lvl1pPr>
          </a:lstStyle>
          <a:p>
            <a:pPr marL="0" indent="0">
              <a:lnSpc>
                <a:spcPct val="150000"/>
              </a:lnSpc>
              <a:buNone/>
            </a:pPr>
            <a:r>
              <a:rPr lang="en-GB" sz="3400">
                <a:solidFill>
                  <a:schemeClr val="accent2"/>
                </a:solidFill>
                <a:latin typeface="Fira Sans" panose="020B0503050000020004" pitchFamily="34" charset="0"/>
              </a:rPr>
              <a:t>Workflow – Access step by step</a:t>
            </a:r>
            <a:endParaRPr lang="en-US" sz="3400">
              <a:solidFill>
                <a:schemeClr val="accent2"/>
              </a:solidFill>
              <a:latin typeface="Fira Sans" panose="020B0503050000020004" pitchFamily="34" charset="0"/>
            </a:endParaRPr>
          </a:p>
        </p:txBody>
      </p:sp>
      <p:sp>
        <p:nvSpPr>
          <p:cNvPr id="31" name="Rectangle 30">
            <a:extLst>
              <a:ext uri="{FF2B5EF4-FFF2-40B4-BE49-F238E27FC236}">
                <a16:creationId xmlns:a16="http://schemas.microsoft.com/office/drawing/2014/main" id="{BACC007E-68B7-362F-985B-3E3EE7EC4096}"/>
              </a:ext>
            </a:extLst>
          </p:cNvPr>
          <p:cNvSpPr/>
          <p:nvPr/>
        </p:nvSpPr>
        <p:spPr>
          <a:xfrm>
            <a:off x="1714350" y="4601625"/>
            <a:ext cx="4206240" cy="638762"/>
          </a:xfrm>
          <a:prstGeom prst="rect">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t>Hosting agreement &amp; DMP</a:t>
            </a:r>
            <a:endParaRPr lang="en-GB" sz="2000"/>
          </a:p>
        </p:txBody>
      </p:sp>
      <p:sp>
        <p:nvSpPr>
          <p:cNvPr id="4" name="Freeform: Shape 21">
            <a:extLst>
              <a:ext uri="{FF2B5EF4-FFF2-40B4-BE49-F238E27FC236}">
                <a16:creationId xmlns:a16="http://schemas.microsoft.com/office/drawing/2014/main" id="{750FD888-DA0E-D2CC-89CA-940D45997114}"/>
              </a:ext>
            </a:extLst>
          </p:cNvPr>
          <p:cNvSpPr/>
          <p:nvPr/>
        </p:nvSpPr>
        <p:spPr>
          <a:xfrm>
            <a:off x="5923575" y="1339889"/>
            <a:ext cx="4206240" cy="3242279"/>
          </a:xfrm>
          <a:prstGeom prst="rect">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solidFill>
                  <a:schemeClr val="tx1"/>
                </a:solidFill>
              </a:rPr>
              <a:t>Evaluating application</a:t>
            </a:r>
            <a:endParaRPr lang="en-GB" sz="2000">
              <a:solidFill>
                <a:schemeClr val="tx1"/>
              </a:solidFill>
            </a:endParaRPr>
          </a:p>
        </p:txBody>
      </p:sp>
      <p:sp>
        <p:nvSpPr>
          <p:cNvPr id="8" name="Rectangle 7">
            <a:extLst>
              <a:ext uri="{FF2B5EF4-FFF2-40B4-BE49-F238E27FC236}">
                <a16:creationId xmlns:a16="http://schemas.microsoft.com/office/drawing/2014/main" id="{B8579488-8C9D-A1D8-7887-711EE07A3580}"/>
              </a:ext>
            </a:extLst>
          </p:cNvPr>
          <p:cNvSpPr/>
          <p:nvPr/>
        </p:nvSpPr>
        <p:spPr>
          <a:xfrm>
            <a:off x="5920589" y="695800"/>
            <a:ext cx="4209224" cy="638762"/>
          </a:xfrm>
          <a:prstGeom prst="rect">
            <a:avLst/>
          </a:prstGeom>
          <a:solidFill>
            <a:schemeClr val="accent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solidFill>
                  <a:schemeClr val="tx1"/>
                </a:solidFill>
              </a:rPr>
              <a:t>Before application (optional)</a:t>
            </a:r>
            <a:endParaRPr lang="en-GB" sz="2000">
              <a:solidFill>
                <a:schemeClr val="tx1"/>
              </a:solidFill>
            </a:endParaRPr>
          </a:p>
        </p:txBody>
      </p:sp>
      <p:sp>
        <p:nvSpPr>
          <p:cNvPr id="9" name="Rectangle 8">
            <a:extLst>
              <a:ext uri="{FF2B5EF4-FFF2-40B4-BE49-F238E27FC236}">
                <a16:creationId xmlns:a16="http://schemas.microsoft.com/office/drawing/2014/main" id="{14BADF95-1746-3137-F6DA-C4EE82674CEC}"/>
              </a:ext>
            </a:extLst>
          </p:cNvPr>
          <p:cNvSpPr/>
          <p:nvPr/>
        </p:nvSpPr>
        <p:spPr>
          <a:xfrm>
            <a:off x="5923575" y="5259843"/>
            <a:ext cx="4206240" cy="638762"/>
          </a:xfrm>
          <a:prstGeom prst="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solidFill>
                  <a:schemeClr val="bg1"/>
                </a:solidFill>
              </a:rPr>
              <a:t>During access</a:t>
            </a:r>
            <a:endParaRPr lang="en-GB" sz="2000">
              <a:solidFill>
                <a:schemeClr val="bg1"/>
              </a:solidFill>
            </a:endParaRPr>
          </a:p>
        </p:txBody>
      </p:sp>
      <p:sp>
        <p:nvSpPr>
          <p:cNvPr id="10" name="Rectangle 9">
            <a:extLst>
              <a:ext uri="{FF2B5EF4-FFF2-40B4-BE49-F238E27FC236}">
                <a16:creationId xmlns:a16="http://schemas.microsoft.com/office/drawing/2014/main" id="{7B46E359-539F-FBA9-E725-5BA9367C44F5}"/>
              </a:ext>
            </a:extLst>
          </p:cNvPr>
          <p:cNvSpPr/>
          <p:nvPr/>
        </p:nvSpPr>
        <p:spPr>
          <a:xfrm>
            <a:off x="5923575" y="5915611"/>
            <a:ext cx="4206240" cy="638762"/>
          </a:xfrm>
          <a:prstGeom prst="rect">
            <a:avLst/>
          </a:prstGeom>
          <a:solidFill>
            <a:schemeClr val="accent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solidFill>
                  <a:schemeClr val="bg1"/>
                </a:solidFill>
              </a:rPr>
              <a:t>After access</a:t>
            </a:r>
            <a:endParaRPr lang="en-GB" sz="2000">
              <a:solidFill>
                <a:schemeClr val="bg1"/>
              </a:solidFill>
            </a:endParaRPr>
          </a:p>
        </p:txBody>
      </p:sp>
      <p:sp>
        <p:nvSpPr>
          <p:cNvPr id="11" name="Rectangle 10">
            <a:extLst>
              <a:ext uri="{FF2B5EF4-FFF2-40B4-BE49-F238E27FC236}">
                <a16:creationId xmlns:a16="http://schemas.microsoft.com/office/drawing/2014/main" id="{2BFD323B-C6B3-4AD1-4074-FA65F0309B24}"/>
              </a:ext>
            </a:extLst>
          </p:cNvPr>
          <p:cNvSpPr/>
          <p:nvPr/>
        </p:nvSpPr>
        <p:spPr>
          <a:xfrm>
            <a:off x="5923574" y="4601625"/>
            <a:ext cx="4206240" cy="638762"/>
          </a:xfrm>
          <a:prstGeom prst="rect">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a:solidFill>
                  <a:schemeClr val="tx1"/>
                </a:solidFill>
              </a:rPr>
              <a:t>After application approved, before access</a:t>
            </a:r>
            <a:endParaRPr lang="en-GB" sz="2000">
              <a:solidFill>
                <a:schemeClr val="tx1"/>
              </a:solidFill>
            </a:endParaRPr>
          </a:p>
        </p:txBody>
      </p:sp>
    </p:spTree>
    <p:extLst>
      <p:ext uri="{BB962C8B-B14F-4D97-AF65-F5344CB8AC3E}">
        <p14:creationId xmlns:p14="http://schemas.microsoft.com/office/powerpoint/2010/main" val="324111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9A0B-CB9B-5621-94D7-D5EEB6FE4006}"/>
            </a:ext>
          </a:extLst>
        </p:cNvPr>
        <p:cNvGrpSpPr/>
        <p:nvPr/>
      </p:nvGrpSpPr>
      <p:grpSpPr>
        <a:xfrm>
          <a:off x="0" y="0"/>
          <a:ext cx="0" cy="0"/>
          <a:chOff x="0" y="0"/>
          <a:chExt cx="0" cy="0"/>
        </a:xfrm>
      </p:grpSpPr>
      <p:sp>
        <p:nvSpPr>
          <p:cNvPr id="6" name="Arrow: Chevron 5">
            <a:extLst>
              <a:ext uri="{FF2B5EF4-FFF2-40B4-BE49-F238E27FC236}">
                <a16:creationId xmlns:a16="http://schemas.microsoft.com/office/drawing/2014/main" id="{188D237F-D479-7970-271A-1532D5F79AE2}"/>
              </a:ext>
            </a:extLst>
          </p:cNvPr>
          <p:cNvSpPr/>
          <p:nvPr/>
        </p:nvSpPr>
        <p:spPr>
          <a:xfrm>
            <a:off x="152250" y="184601"/>
            <a:ext cx="1512000" cy="55768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2C0176D0-7229-0FE3-F326-320FD1495A45}"/>
              </a:ext>
            </a:extLst>
          </p:cNvPr>
          <p:cNvSpPr/>
          <p:nvPr/>
        </p:nvSpPr>
        <p:spPr>
          <a:xfrm>
            <a:off x="1446959" y="184602"/>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859CCF88-B48F-0B7F-892B-C116D76F5C80}"/>
              </a:ext>
            </a:extLst>
          </p:cNvPr>
          <p:cNvSpPr/>
          <p:nvPr/>
        </p:nvSpPr>
        <p:spPr>
          <a:xfrm>
            <a:off x="2731880"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CCA06DF4-299D-BC17-A86A-B2AA0DEB491E}"/>
              </a:ext>
            </a:extLst>
          </p:cNvPr>
          <p:cNvSpPr/>
          <p:nvPr/>
        </p:nvSpPr>
        <p:spPr>
          <a:xfrm>
            <a:off x="4034333"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1956C490-07BD-6B44-DBE9-78C4CBAE9ADD}"/>
              </a:ext>
            </a:extLst>
          </p:cNvPr>
          <p:cNvSpPr/>
          <p:nvPr/>
        </p:nvSpPr>
        <p:spPr>
          <a:xfrm>
            <a:off x="5320878"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94E33847-4BA2-46DC-AE2F-8825B6E6D3DF}"/>
              </a:ext>
            </a:extLst>
          </p:cNvPr>
          <p:cNvSpPr/>
          <p:nvPr/>
        </p:nvSpPr>
        <p:spPr>
          <a:xfrm>
            <a:off x="6623751"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E5CFFE9F-452E-E1E8-8011-5ECA2143CB72}"/>
              </a:ext>
            </a:extLst>
          </p:cNvPr>
          <p:cNvSpPr/>
          <p:nvPr/>
        </p:nvSpPr>
        <p:spPr>
          <a:xfrm>
            <a:off x="7918040"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9BB81441-6E65-19C2-9464-7B35898DF30D}"/>
              </a:ext>
            </a:extLst>
          </p:cNvPr>
          <p:cNvSpPr/>
          <p:nvPr/>
        </p:nvSpPr>
        <p:spPr>
          <a:xfrm>
            <a:off x="9203706"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D436A39E-F8C9-0B63-EA6B-2989D05FAB5D}"/>
              </a:ext>
            </a:extLst>
          </p:cNvPr>
          <p:cNvSpPr/>
          <p:nvPr/>
        </p:nvSpPr>
        <p:spPr>
          <a:xfrm>
            <a:off x="10489372"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FA128B8-2F8A-48D9-2ACF-7E6A8283545D}"/>
              </a:ext>
            </a:extLst>
          </p:cNvPr>
          <p:cNvSpPr txBox="1"/>
          <p:nvPr/>
        </p:nvSpPr>
        <p:spPr>
          <a:xfrm>
            <a:off x="1759763" y="294165"/>
            <a:ext cx="1002197" cy="338554"/>
          </a:xfrm>
          <a:prstGeom prst="rect">
            <a:avLst/>
          </a:prstGeom>
          <a:noFill/>
        </p:spPr>
        <p:txBody>
          <a:bodyPr wrap="none" rtlCol="0">
            <a:spAutoFit/>
          </a:bodyPr>
          <a:lstStyle/>
          <a:p>
            <a:r>
              <a:rPr lang="de-AT" sz="1600" err="1">
                <a:solidFill>
                  <a:schemeClr val="bg1"/>
                </a:solidFill>
              </a:rPr>
              <a:t>Eligibility</a:t>
            </a:r>
            <a:endParaRPr lang="en-US" sz="1600">
              <a:solidFill>
                <a:schemeClr val="bg1"/>
              </a:solidFill>
            </a:endParaRPr>
          </a:p>
        </p:txBody>
      </p:sp>
      <p:sp>
        <p:nvSpPr>
          <p:cNvPr id="2" name="TextBox 1">
            <a:extLst>
              <a:ext uri="{FF2B5EF4-FFF2-40B4-BE49-F238E27FC236}">
                <a16:creationId xmlns:a16="http://schemas.microsoft.com/office/drawing/2014/main" id="{B454E39E-6270-6D34-F9F8-B9C623157D07}"/>
              </a:ext>
            </a:extLst>
          </p:cNvPr>
          <p:cNvSpPr txBox="1"/>
          <p:nvPr/>
        </p:nvSpPr>
        <p:spPr>
          <a:xfrm>
            <a:off x="3030761" y="294165"/>
            <a:ext cx="1122423" cy="338554"/>
          </a:xfrm>
          <a:prstGeom prst="rect">
            <a:avLst/>
          </a:prstGeom>
          <a:noFill/>
        </p:spPr>
        <p:txBody>
          <a:bodyPr wrap="none" rtlCol="0">
            <a:spAutoFit/>
          </a:bodyPr>
          <a:lstStyle/>
          <a:p>
            <a:r>
              <a:rPr lang="de-AT" sz="1600" err="1">
                <a:solidFill>
                  <a:schemeClr val="bg1"/>
                </a:solidFill>
              </a:rPr>
              <a:t>Feasibility</a:t>
            </a:r>
            <a:endParaRPr lang="en-US" sz="1600">
              <a:solidFill>
                <a:schemeClr val="bg1"/>
              </a:solidFill>
            </a:endParaRPr>
          </a:p>
        </p:txBody>
      </p:sp>
      <p:sp>
        <p:nvSpPr>
          <p:cNvPr id="3" name="TextBox 2">
            <a:extLst>
              <a:ext uri="{FF2B5EF4-FFF2-40B4-BE49-F238E27FC236}">
                <a16:creationId xmlns:a16="http://schemas.microsoft.com/office/drawing/2014/main" id="{58C8F5A3-BDA0-D2A8-C2D2-8F5724563D4E}"/>
              </a:ext>
            </a:extLst>
          </p:cNvPr>
          <p:cNvSpPr txBox="1"/>
          <p:nvPr/>
        </p:nvSpPr>
        <p:spPr>
          <a:xfrm>
            <a:off x="4315682" y="157512"/>
            <a:ext cx="1069524" cy="584775"/>
          </a:xfrm>
          <a:prstGeom prst="rect">
            <a:avLst/>
          </a:prstGeom>
          <a:noFill/>
        </p:spPr>
        <p:txBody>
          <a:bodyPr wrap="none" rtlCol="0">
            <a:spAutoFit/>
          </a:bodyPr>
          <a:lstStyle/>
          <a:p>
            <a:pPr algn="ctr"/>
            <a:r>
              <a:rPr lang="de-AT" sz="1600">
                <a:solidFill>
                  <a:schemeClr val="bg1"/>
                </a:solidFill>
              </a:rPr>
              <a:t>Scientific</a:t>
            </a:r>
          </a:p>
          <a:p>
            <a:pPr algn="ctr"/>
            <a:r>
              <a:rPr lang="de-AT" sz="1600">
                <a:solidFill>
                  <a:schemeClr val="bg1"/>
                </a:solidFill>
              </a:rPr>
              <a:t>review</a:t>
            </a:r>
            <a:endParaRPr lang="en-US" sz="1600">
              <a:solidFill>
                <a:schemeClr val="bg1"/>
              </a:solidFill>
            </a:endParaRPr>
          </a:p>
        </p:txBody>
      </p:sp>
      <p:sp>
        <p:nvSpPr>
          <p:cNvPr id="4" name="TextBox 3">
            <a:extLst>
              <a:ext uri="{FF2B5EF4-FFF2-40B4-BE49-F238E27FC236}">
                <a16:creationId xmlns:a16="http://schemas.microsoft.com/office/drawing/2014/main" id="{CC7C3E93-F441-B846-D01A-91B35F2CED00}"/>
              </a:ext>
            </a:extLst>
          </p:cNvPr>
          <p:cNvSpPr txBox="1"/>
          <p:nvPr/>
        </p:nvSpPr>
        <p:spPr>
          <a:xfrm>
            <a:off x="5491938" y="171054"/>
            <a:ext cx="1172116" cy="584775"/>
          </a:xfrm>
          <a:prstGeom prst="rect">
            <a:avLst/>
          </a:prstGeom>
          <a:noFill/>
        </p:spPr>
        <p:txBody>
          <a:bodyPr wrap="none" rtlCol="0">
            <a:spAutoFit/>
          </a:bodyPr>
          <a:lstStyle/>
          <a:p>
            <a:pPr algn="ctr"/>
            <a:r>
              <a:rPr lang="de-AT" sz="1600">
                <a:solidFill>
                  <a:schemeClr val="bg1"/>
                </a:solidFill>
              </a:rPr>
              <a:t>USP</a:t>
            </a:r>
            <a:br>
              <a:rPr lang="de-AT" sz="1600">
                <a:solidFill>
                  <a:schemeClr val="bg1"/>
                </a:solidFill>
              </a:rPr>
            </a:br>
            <a:r>
              <a:rPr lang="de-AT" sz="1600" err="1">
                <a:solidFill>
                  <a:schemeClr val="bg1"/>
                </a:solidFill>
              </a:rPr>
              <a:t>validation</a:t>
            </a:r>
            <a:endParaRPr lang="en-US" sz="1600">
              <a:solidFill>
                <a:schemeClr val="bg1"/>
              </a:solidFill>
            </a:endParaRPr>
          </a:p>
        </p:txBody>
      </p:sp>
      <p:sp>
        <p:nvSpPr>
          <p:cNvPr id="5" name="TextBox 4">
            <a:extLst>
              <a:ext uri="{FF2B5EF4-FFF2-40B4-BE49-F238E27FC236}">
                <a16:creationId xmlns:a16="http://schemas.microsoft.com/office/drawing/2014/main" id="{A9523227-4593-1E4C-4B7E-AA6DE168E06F}"/>
              </a:ext>
            </a:extLst>
          </p:cNvPr>
          <p:cNvSpPr txBox="1"/>
          <p:nvPr/>
        </p:nvSpPr>
        <p:spPr>
          <a:xfrm>
            <a:off x="6852811" y="166266"/>
            <a:ext cx="1071126" cy="584775"/>
          </a:xfrm>
          <a:prstGeom prst="rect">
            <a:avLst/>
          </a:prstGeom>
          <a:noFill/>
        </p:spPr>
        <p:txBody>
          <a:bodyPr wrap="none" rtlCol="0">
            <a:spAutoFit/>
          </a:bodyPr>
          <a:lstStyle/>
          <a:p>
            <a:pPr algn="ctr"/>
            <a:r>
              <a:rPr lang="de-AT" sz="1600">
                <a:solidFill>
                  <a:schemeClr val="bg1"/>
                </a:solidFill>
              </a:rPr>
              <a:t>Financial</a:t>
            </a:r>
            <a:br>
              <a:rPr lang="de-AT" sz="1600">
                <a:solidFill>
                  <a:schemeClr val="bg1"/>
                </a:solidFill>
              </a:rPr>
            </a:br>
            <a:r>
              <a:rPr lang="de-AT" sz="1600">
                <a:solidFill>
                  <a:schemeClr val="bg1"/>
                </a:solidFill>
              </a:rPr>
              <a:t>check</a:t>
            </a:r>
            <a:endParaRPr lang="en-US" sz="1600">
              <a:solidFill>
                <a:schemeClr val="bg1"/>
              </a:solidFill>
            </a:endParaRPr>
          </a:p>
        </p:txBody>
      </p:sp>
      <p:sp>
        <p:nvSpPr>
          <p:cNvPr id="8" name="TextBox 7">
            <a:extLst>
              <a:ext uri="{FF2B5EF4-FFF2-40B4-BE49-F238E27FC236}">
                <a16:creationId xmlns:a16="http://schemas.microsoft.com/office/drawing/2014/main" id="{5D995179-E669-9D28-4701-748A72F06F6E}"/>
              </a:ext>
            </a:extLst>
          </p:cNvPr>
          <p:cNvSpPr txBox="1"/>
          <p:nvPr/>
        </p:nvSpPr>
        <p:spPr>
          <a:xfrm>
            <a:off x="8106864" y="280622"/>
            <a:ext cx="1353256" cy="338554"/>
          </a:xfrm>
          <a:prstGeom prst="rect">
            <a:avLst/>
          </a:prstGeom>
          <a:noFill/>
        </p:spPr>
        <p:txBody>
          <a:bodyPr wrap="none" rtlCol="0">
            <a:spAutoFit/>
          </a:bodyPr>
          <a:lstStyle/>
          <a:p>
            <a:pPr algn="ctr"/>
            <a:r>
              <a:rPr lang="en-US" sz="1600">
                <a:solidFill>
                  <a:schemeClr val="bg1"/>
                </a:solidFill>
              </a:rPr>
              <a:t>Preparation</a:t>
            </a:r>
          </a:p>
        </p:txBody>
      </p:sp>
      <p:sp>
        <p:nvSpPr>
          <p:cNvPr id="9" name="TextBox 8">
            <a:extLst>
              <a:ext uri="{FF2B5EF4-FFF2-40B4-BE49-F238E27FC236}">
                <a16:creationId xmlns:a16="http://schemas.microsoft.com/office/drawing/2014/main" id="{603E5389-96B5-1E13-5ABD-8CF097919E35}"/>
              </a:ext>
            </a:extLst>
          </p:cNvPr>
          <p:cNvSpPr txBox="1"/>
          <p:nvPr/>
        </p:nvSpPr>
        <p:spPr>
          <a:xfrm>
            <a:off x="9470894" y="280622"/>
            <a:ext cx="1194558" cy="338554"/>
          </a:xfrm>
          <a:prstGeom prst="rect">
            <a:avLst/>
          </a:prstGeom>
          <a:noFill/>
        </p:spPr>
        <p:txBody>
          <a:bodyPr wrap="none" rtlCol="0">
            <a:spAutoFit/>
          </a:bodyPr>
          <a:lstStyle/>
          <a:p>
            <a:pPr algn="ctr"/>
            <a:r>
              <a:rPr lang="en-US" sz="1600">
                <a:solidFill>
                  <a:schemeClr val="bg1"/>
                </a:solidFill>
              </a:rPr>
              <a:t>TA project</a:t>
            </a:r>
          </a:p>
        </p:txBody>
      </p:sp>
      <p:sp>
        <p:nvSpPr>
          <p:cNvPr id="10" name="TextBox 9">
            <a:extLst>
              <a:ext uri="{FF2B5EF4-FFF2-40B4-BE49-F238E27FC236}">
                <a16:creationId xmlns:a16="http://schemas.microsoft.com/office/drawing/2014/main" id="{BFEFDBDA-0FBE-0F5B-A4A1-99A68CB3E3F3}"/>
              </a:ext>
            </a:extLst>
          </p:cNvPr>
          <p:cNvSpPr txBox="1"/>
          <p:nvPr/>
        </p:nvSpPr>
        <p:spPr>
          <a:xfrm>
            <a:off x="10734225" y="294165"/>
            <a:ext cx="1152880" cy="338554"/>
          </a:xfrm>
          <a:prstGeom prst="rect">
            <a:avLst/>
          </a:prstGeom>
          <a:noFill/>
        </p:spPr>
        <p:txBody>
          <a:bodyPr wrap="none" rtlCol="0">
            <a:spAutoFit/>
          </a:bodyPr>
          <a:lstStyle/>
          <a:p>
            <a:pPr algn="ctr"/>
            <a:r>
              <a:rPr lang="en-US" sz="1600">
                <a:solidFill>
                  <a:schemeClr val="bg1"/>
                </a:solidFill>
              </a:rPr>
              <a:t>Reporting</a:t>
            </a:r>
          </a:p>
        </p:txBody>
      </p:sp>
      <p:sp>
        <p:nvSpPr>
          <p:cNvPr id="11" name="TextBox 10">
            <a:extLst>
              <a:ext uri="{FF2B5EF4-FFF2-40B4-BE49-F238E27FC236}">
                <a16:creationId xmlns:a16="http://schemas.microsoft.com/office/drawing/2014/main" id="{E6987580-1505-7336-7689-2267574AD7C5}"/>
              </a:ext>
            </a:extLst>
          </p:cNvPr>
          <p:cNvSpPr txBox="1"/>
          <p:nvPr/>
        </p:nvSpPr>
        <p:spPr>
          <a:xfrm>
            <a:off x="248377" y="157509"/>
            <a:ext cx="1329210" cy="584775"/>
          </a:xfrm>
          <a:prstGeom prst="rect">
            <a:avLst/>
          </a:prstGeom>
          <a:noFill/>
        </p:spPr>
        <p:txBody>
          <a:bodyPr wrap="none" rtlCol="0">
            <a:spAutoFit/>
          </a:bodyPr>
          <a:lstStyle/>
          <a:p>
            <a:pPr algn="ctr"/>
            <a:r>
              <a:rPr lang="de-AT" sz="1600" err="1">
                <a:solidFill>
                  <a:schemeClr val="bg1"/>
                </a:solidFill>
              </a:rPr>
              <a:t>Pre</a:t>
            </a:r>
            <a:r>
              <a:rPr lang="de-AT" sz="1600">
                <a:solidFill>
                  <a:schemeClr val="bg1"/>
                </a:solidFill>
              </a:rPr>
              <a:t>-</a:t>
            </a:r>
            <a:br>
              <a:rPr lang="de-AT" sz="1600">
                <a:solidFill>
                  <a:schemeClr val="bg1"/>
                </a:solidFill>
              </a:rPr>
            </a:br>
            <a:r>
              <a:rPr lang="de-AT" sz="1600" err="1">
                <a:solidFill>
                  <a:schemeClr val="bg1"/>
                </a:solidFill>
              </a:rPr>
              <a:t>application</a:t>
            </a:r>
            <a:endParaRPr lang="en-US" sz="1600">
              <a:solidFill>
                <a:schemeClr val="bg1"/>
              </a:solidFill>
            </a:endParaRPr>
          </a:p>
        </p:txBody>
      </p:sp>
      <p:sp>
        <p:nvSpPr>
          <p:cNvPr id="22" name="Rectangle 21">
            <a:extLst>
              <a:ext uri="{FF2B5EF4-FFF2-40B4-BE49-F238E27FC236}">
                <a16:creationId xmlns:a16="http://schemas.microsoft.com/office/drawing/2014/main" id="{01024084-D1F9-17D2-80FA-A08474EA09CD}"/>
              </a:ext>
            </a:extLst>
          </p:cNvPr>
          <p:cNvSpPr/>
          <p:nvPr/>
        </p:nvSpPr>
        <p:spPr>
          <a:xfrm>
            <a:off x="552112" y="1460452"/>
            <a:ext cx="5128829" cy="1200329"/>
          </a:xfrm>
          <a:prstGeom prst="rect">
            <a:avLst/>
          </a:prstGeom>
        </p:spPr>
        <p:txBody>
          <a:bodyPr wrap="square">
            <a:spAutoFit/>
          </a:bodyPr>
          <a:lstStyle/>
          <a:p>
            <a:pPr marL="0" lvl="1" defTabSz="1066800">
              <a:lnSpc>
                <a:spcPct val="90000"/>
              </a:lnSpc>
              <a:spcBef>
                <a:spcPct val="0"/>
              </a:spcBef>
              <a:spcAft>
                <a:spcPct val="15000"/>
              </a:spcAft>
            </a:pPr>
            <a:r>
              <a:rPr lang="de-AT" sz="2400" b="1" err="1"/>
              <a:t>Proposal</a:t>
            </a:r>
            <a:r>
              <a:rPr lang="de-AT" sz="2400" b="1"/>
              <a:t> on ARIA</a:t>
            </a:r>
          </a:p>
          <a:p>
            <a:pPr marL="0" lvl="1" defTabSz="1066800">
              <a:lnSpc>
                <a:spcPct val="90000"/>
              </a:lnSpc>
              <a:spcBef>
                <a:spcPct val="0"/>
              </a:spcBef>
              <a:spcAft>
                <a:spcPct val="15000"/>
              </a:spcAft>
            </a:pPr>
            <a:r>
              <a:rPr lang="de-AT" sz="2400"/>
              <a:t>https://aria.aquaserv-ri.eu</a:t>
            </a:r>
          </a:p>
          <a:p>
            <a:pPr marL="0" lvl="1" defTabSz="1066800">
              <a:lnSpc>
                <a:spcPct val="90000"/>
              </a:lnSpc>
              <a:spcBef>
                <a:spcPct val="0"/>
              </a:spcBef>
              <a:spcAft>
                <a:spcPct val="15000"/>
              </a:spcAft>
            </a:pPr>
            <a:endParaRPr lang="en-GB" sz="2400"/>
          </a:p>
        </p:txBody>
      </p:sp>
      <p:pic>
        <p:nvPicPr>
          <p:cNvPr id="23" name="Picture 22">
            <a:extLst>
              <a:ext uri="{FF2B5EF4-FFF2-40B4-BE49-F238E27FC236}">
                <a16:creationId xmlns:a16="http://schemas.microsoft.com/office/drawing/2014/main" id="{936AB417-5DC8-02B1-AAD5-7EF6B2B6AB68}"/>
              </a:ext>
            </a:extLst>
          </p:cNvPr>
          <p:cNvPicPr>
            <a:picLocks noChangeAspect="1"/>
          </p:cNvPicPr>
          <p:nvPr/>
        </p:nvPicPr>
        <p:blipFill>
          <a:blip r:embed="rId3"/>
          <a:srcRect t="3344"/>
          <a:stretch/>
        </p:blipFill>
        <p:spPr>
          <a:xfrm>
            <a:off x="2189705" y="2488020"/>
            <a:ext cx="7411159" cy="3710762"/>
          </a:xfrm>
          <a:prstGeom prst="rect">
            <a:avLst/>
          </a:prstGeom>
          <a:ln>
            <a:solidFill>
              <a:schemeClr val="bg1">
                <a:lumMod val="75000"/>
              </a:schemeClr>
            </a:solidFill>
          </a:ln>
        </p:spPr>
      </p:pic>
    </p:spTree>
    <p:extLst>
      <p:ext uri="{BB962C8B-B14F-4D97-AF65-F5344CB8AC3E}">
        <p14:creationId xmlns:p14="http://schemas.microsoft.com/office/powerpoint/2010/main" val="368258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5C144-1B2C-902C-B7CA-2656561D5C57}"/>
            </a:ext>
          </a:extLst>
        </p:cNvPr>
        <p:cNvGrpSpPr/>
        <p:nvPr/>
      </p:nvGrpSpPr>
      <p:grpSpPr>
        <a:xfrm>
          <a:off x="0" y="0"/>
          <a:ext cx="0" cy="0"/>
          <a:chOff x="0" y="0"/>
          <a:chExt cx="0" cy="0"/>
        </a:xfrm>
      </p:grpSpPr>
      <p:sp>
        <p:nvSpPr>
          <p:cNvPr id="6" name="Arrow: Chevron 5">
            <a:extLst>
              <a:ext uri="{FF2B5EF4-FFF2-40B4-BE49-F238E27FC236}">
                <a16:creationId xmlns:a16="http://schemas.microsoft.com/office/drawing/2014/main" id="{AACD4250-7E59-67B9-F627-88E72CB8256E}"/>
              </a:ext>
            </a:extLst>
          </p:cNvPr>
          <p:cNvSpPr/>
          <p:nvPr/>
        </p:nvSpPr>
        <p:spPr>
          <a:xfrm>
            <a:off x="152250" y="184601"/>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EBECBF62-8437-6EE7-0B39-9F17E34C6967}"/>
              </a:ext>
            </a:extLst>
          </p:cNvPr>
          <p:cNvSpPr/>
          <p:nvPr/>
        </p:nvSpPr>
        <p:spPr>
          <a:xfrm>
            <a:off x="1446959" y="184602"/>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2263B5E7-97E2-6789-741B-B0DD4631DA65}"/>
              </a:ext>
            </a:extLst>
          </p:cNvPr>
          <p:cNvSpPr/>
          <p:nvPr/>
        </p:nvSpPr>
        <p:spPr>
          <a:xfrm>
            <a:off x="2731880" y="184603"/>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48D04B2B-D99F-8684-2936-016913AFB2C4}"/>
              </a:ext>
            </a:extLst>
          </p:cNvPr>
          <p:cNvSpPr/>
          <p:nvPr/>
        </p:nvSpPr>
        <p:spPr>
          <a:xfrm>
            <a:off x="4034333"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C15D6F3C-D42E-469F-C720-B912553BC2FA}"/>
              </a:ext>
            </a:extLst>
          </p:cNvPr>
          <p:cNvSpPr/>
          <p:nvPr/>
        </p:nvSpPr>
        <p:spPr>
          <a:xfrm>
            <a:off x="5320878"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37B58209-2FD9-1900-1A83-BA2BE3969BDE}"/>
              </a:ext>
            </a:extLst>
          </p:cNvPr>
          <p:cNvSpPr/>
          <p:nvPr/>
        </p:nvSpPr>
        <p:spPr>
          <a:xfrm>
            <a:off x="6623751"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F7C6F51D-B33C-E40C-6E75-BF46D7264DF4}"/>
              </a:ext>
            </a:extLst>
          </p:cNvPr>
          <p:cNvSpPr/>
          <p:nvPr/>
        </p:nvSpPr>
        <p:spPr>
          <a:xfrm>
            <a:off x="7918040"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D67EFFB4-10D2-9447-24F4-480A29AFF228}"/>
              </a:ext>
            </a:extLst>
          </p:cNvPr>
          <p:cNvSpPr/>
          <p:nvPr/>
        </p:nvSpPr>
        <p:spPr>
          <a:xfrm>
            <a:off x="9203706"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424AF4DB-F3D3-E0F5-603F-01547083FB91}"/>
              </a:ext>
            </a:extLst>
          </p:cNvPr>
          <p:cNvSpPr/>
          <p:nvPr/>
        </p:nvSpPr>
        <p:spPr>
          <a:xfrm>
            <a:off x="10489372"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1E59855-0282-08F9-9EA3-68DDE188A8F6}"/>
              </a:ext>
            </a:extLst>
          </p:cNvPr>
          <p:cNvSpPr txBox="1"/>
          <p:nvPr/>
        </p:nvSpPr>
        <p:spPr>
          <a:xfrm>
            <a:off x="1759763" y="294165"/>
            <a:ext cx="1002197" cy="338554"/>
          </a:xfrm>
          <a:prstGeom prst="rect">
            <a:avLst/>
          </a:prstGeom>
          <a:noFill/>
        </p:spPr>
        <p:txBody>
          <a:bodyPr wrap="none" rtlCol="0">
            <a:spAutoFit/>
          </a:bodyPr>
          <a:lstStyle/>
          <a:p>
            <a:r>
              <a:rPr lang="de-AT" sz="1600" err="1">
                <a:solidFill>
                  <a:schemeClr val="bg1"/>
                </a:solidFill>
              </a:rPr>
              <a:t>Eligibility</a:t>
            </a:r>
            <a:endParaRPr lang="en-US" sz="1600">
              <a:solidFill>
                <a:schemeClr val="bg1"/>
              </a:solidFill>
            </a:endParaRPr>
          </a:p>
        </p:txBody>
      </p:sp>
      <p:sp>
        <p:nvSpPr>
          <p:cNvPr id="2" name="TextBox 1">
            <a:extLst>
              <a:ext uri="{FF2B5EF4-FFF2-40B4-BE49-F238E27FC236}">
                <a16:creationId xmlns:a16="http://schemas.microsoft.com/office/drawing/2014/main" id="{208E6C28-72FB-ED99-56DF-08195097C208}"/>
              </a:ext>
            </a:extLst>
          </p:cNvPr>
          <p:cNvSpPr txBox="1"/>
          <p:nvPr/>
        </p:nvSpPr>
        <p:spPr>
          <a:xfrm>
            <a:off x="3030761" y="294165"/>
            <a:ext cx="1122423" cy="338554"/>
          </a:xfrm>
          <a:prstGeom prst="rect">
            <a:avLst/>
          </a:prstGeom>
          <a:noFill/>
        </p:spPr>
        <p:txBody>
          <a:bodyPr wrap="none" rtlCol="0">
            <a:spAutoFit/>
          </a:bodyPr>
          <a:lstStyle/>
          <a:p>
            <a:r>
              <a:rPr lang="de-AT" sz="1600" err="1">
                <a:solidFill>
                  <a:schemeClr val="bg1"/>
                </a:solidFill>
              </a:rPr>
              <a:t>Feasibility</a:t>
            </a:r>
            <a:endParaRPr lang="en-US" sz="1600">
              <a:solidFill>
                <a:schemeClr val="bg1"/>
              </a:solidFill>
            </a:endParaRPr>
          </a:p>
        </p:txBody>
      </p:sp>
      <p:sp>
        <p:nvSpPr>
          <p:cNvPr id="3" name="TextBox 2">
            <a:extLst>
              <a:ext uri="{FF2B5EF4-FFF2-40B4-BE49-F238E27FC236}">
                <a16:creationId xmlns:a16="http://schemas.microsoft.com/office/drawing/2014/main" id="{6E3C9BB2-6A3D-0210-B5B0-7BE0AB39EE1D}"/>
              </a:ext>
            </a:extLst>
          </p:cNvPr>
          <p:cNvSpPr txBox="1"/>
          <p:nvPr/>
        </p:nvSpPr>
        <p:spPr>
          <a:xfrm>
            <a:off x="4315682" y="157512"/>
            <a:ext cx="1069524" cy="584775"/>
          </a:xfrm>
          <a:prstGeom prst="rect">
            <a:avLst/>
          </a:prstGeom>
          <a:noFill/>
        </p:spPr>
        <p:txBody>
          <a:bodyPr wrap="none" rtlCol="0">
            <a:spAutoFit/>
          </a:bodyPr>
          <a:lstStyle/>
          <a:p>
            <a:pPr algn="ctr"/>
            <a:r>
              <a:rPr lang="de-AT" sz="1600">
                <a:solidFill>
                  <a:schemeClr val="bg1"/>
                </a:solidFill>
              </a:rPr>
              <a:t>Scientific</a:t>
            </a:r>
          </a:p>
          <a:p>
            <a:pPr algn="ctr"/>
            <a:r>
              <a:rPr lang="de-AT" sz="1600">
                <a:solidFill>
                  <a:schemeClr val="bg1"/>
                </a:solidFill>
              </a:rPr>
              <a:t>review</a:t>
            </a:r>
            <a:endParaRPr lang="en-US" sz="1600">
              <a:solidFill>
                <a:schemeClr val="bg1"/>
              </a:solidFill>
            </a:endParaRPr>
          </a:p>
        </p:txBody>
      </p:sp>
      <p:sp>
        <p:nvSpPr>
          <p:cNvPr id="4" name="TextBox 3">
            <a:extLst>
              <a:ext uri="{FF2B5EF4-FFF2-40B4-BE49-F238E27FC236}">
                <a16:creationId xmlns:a16="http://schemas.microsoft.com/office/drawing/2014/main" id="{64686B5F-D05F-9698-ED2D-87F0E6AA7A5E}"/>
              </a:ext>
            </a:extLst>
          </p:cNvPr>
          <p:cNvSpPr txBox="1"/>
          <p:nvPr/>
        </p:nvSpPr>
        <p:spPr>
          <a:xfrm>
            <a:off x="5491938" y="171054"/>
            <a:ext cx="1172116" cy="584775"/>
          </a:xfrm>
          <a:prstGeom prst="rect">
            <a:avLst/>
          </a:prstGeom>
          <a:noFill/>
        </p:spPr>
        <p:txBody>
          <a:bodyPr wrap="none" rtlCol="0">
            <a:spAutoFit/>
          </a:bodyPr>
          <a:lstStyle/>
          <a:p>
            <a:pPr algn="ctr"/>
            <a:r>
              <a:rPr lang="de-AT" sz="1600">
                <a:solidFill>
                  <a:schemeClr val="bg1"/>
                </a:solidFill>
              </a:rPr>
              <a:t>USP</a:t>
            </a:r>
            <a:br>
              <a:rPr lang="de-AT" sz="1600">
                <a:solidFill>
                  <a:schemeClr val="bg1"/>
                </a:solidFill>
              </a:rPr>
            </a:br>
            <a:r>
              <a:rPr lang="de-AT" sz="1600" err="1">
                <a:solidFill>
                  <a:schemeClr val="bg1"/>
                </a:solidFill>
              </a:rPr>
              <a:t>validation</a:t>
            </a:r>
            <a:endParaRPr lang="en-US" sz="1600">
              <a:solidFill>
                <a:schemeClr val="bg1"/>
              </a:solidFill>
            </a:endParaRPr>
          </a:p>
        </p:txBody>
      </p:sp>
      <p:sp>
        <p:nvSpPr>
          <p:cNvPr id="5" name="TextBox 4">
            <a:extLst>
              <a:ext uri="{FF2B5EF4-FFF2-40B4-BE49-F238E27FC236}">
                <a16:creationId xmlns:a16="http://schemas.microsoft.com/office/drawing/2014/main" id="{1E67DE7D-145B-594B-D42B-279BEDF689E7}"/>
              </a:ext>
            </a:extLst>
          </p:cNvPr>
          <p:cNvSpPr txBox="1"/>
          <p:nvPr/>
        </p:nvSpPr>
        <p:spPr>
          <a:xfrm>
            <a:off x="6852811" y="166266"/>
            <a:ext cx="1071126" cy="584775"/>
          </a:xfrm>
          <a:prstGeom prst="rect">
            <a:avLst/>
          </a:prstGeom>
          <a:noFill/>
        </p:spPr>
        <p:txBody>
          <a:bodyPr wrap="none" rtlCol="0">
            <a:spAutoFit/>
          </a:bodyPr>
          <a:lstStyle/>
          <a:p>
            <a:pPr algn="ctr"/>
            <a:r>
              <a:rPr lang="de-AT" sz="1600">
                <a:solidFill>
                  <a:schemeClr val="bg1"/>
                </a:solidFill>
              </a:rPr>
              <a:t>Financial</a:t>
            </a:r>
            <a:br>
              <a:rPr lang="de-AT" sz="1600">
                <a:solidFill>
                  <a:schemeClr val="bg1"/>
                </a:solidFill>
              </a:rPr>
            </a:br>
            <a:r>
              <a:rPr lang="de-AT" sz="1600">
                <a:solidFill>
                  <a:schemeClr val="bg1"/>
                </a:solidFill>
              </a:rPr>
              <a:t>check</a:t>
            </a:r>
            <a:endParaRPr lang="en-US" sz="1600">
              <a:solidFill>
                <a:schemeClr val="bg1"/>
              </a:solidFill>
            </a:endParaRPr>
          </a:p>
        </p:txBody>
      </p:sp>
      <p:sp>
        <p:nvSpPr>
          <p:cNvPr id="8" name="TextBox 7">
            <a:extLst>
              <a:ext uri="{FF2B5EF4-FFF2-40B4-BE49-F238E27FC236}">
                <a16:creationId xmlns:a16="http://schemas.microsoft.com/office/drawing/2014/main" id="{404E7BAD-8ECC-232E-DAEA-885A63455944}"/>
              </a:ext>
            </a:extLst>
          </p:cNvPr>
          <p:cNvSpPr txBox="1"/>
          <p:nvPr/>
        </p:nvSpPr>
        <p:spPr>
          <a:xfrm>
            <a:off x="8106864" y="280622"/>
            <a:ext cx="1353256" cy="338554"/>
          </a:xfrm>
          <a:prstGeom prst="rect">
            <a:avLst/>
          </a:prstGeom>
          <a:noFill/>
        </p:spPr>
        <p:txBody>
          <a:bodyPr wrap="none" rtlCol="0">
            <a:spAutoFit/>
          </a:bodyPr>
          <a:lstStyle/>
          <a:p>
            <a:pPr algn="ctr"/>
            <a:r>
              <a:rPr lang="en-US" sz="1600">
                <a:solidFill>
                  <a:schemeClr val="bg1"/>
                </a:solidFill>
              </a:rPr>
              <a:t>Preparation</a:t>
            </a:r>
          </a:p>
        </p:txBody>
      </p:sp>
      <p:sp>
        <p:nvSpPr>
          <p:cNvPr id="9" name="TextBox 8">
            <a:extLst>
              <a:ext uri="{FF2B5EF4-FFF2-40B4-BE49-F238E27FC236}">
                <a16:creationId xmlns:a16="http://schemas.microsoft.com/office/drawing/2014/main" id="{B1E582B1-2D88-EBAB-F51A-659DDCEC5467}"/>
              </a:ext>
            </a:extLst>
          </p:cNvPr>
          <p:cNvSpPr txBox="1"/>
          <p:nvPr/>
        </p:nvSpPr>
        <p:spPr>
          <a:xfrm>
            <a:off x="9470894" y="280622"/>
            <a:ext cx="1194558" cy="338554"/>
          </a:xfrm>
          <a:prstGeom prst="rect">
            <a:avLst/>
          </a:prstGeom>
          <a:noFill/>
        </p:spPr>
        <p:txBody>
          <a:bodyPr wrap="none" rtlCol="0">
            <a:spAutoFit/>
          </a:bodyPr>
          <a:lstStyle/>
          <a:p>
            <a:pPr algn="ctr"/>
            <a:r>
              <a:rPr lang="en-US" sz="1600">
                <a:solidFill>
                  <a:schemeClr val="bg1"/>
                </a:solidFill>
              </a:rPr>
              <a:t>TA project</a:t>
            </a:r>
          </a:p>
        </p:txBody>
      </p:sp>
      <p:sp>
        <p:nvSpPr>
          <p:cNvPr id="10" name="TextBox 9">
            <a:extLst>
              <a:ext uri="{FF2B5EF4-FFF2-40B4-BE49-F238E27FC236}">
                <a16:creationId xmlns:a16="http://schemas.microsoft.com/office/drawing/2014/main" id="{4581A8E3-6A04-368B-0269-C4E64E67ECE9}"/>
              </a:ext>
            </a:extLst>
          </p:cNvPr>
          <p:cNvSpPr txBox="1"/>
          <p:nvPr/>
        </p:nvSpPr>
        <p:spPr>
          <a:xfrm>
            <a:off x="10734225" y="294165"/>
            <a:ext cx="1152880" cy="338554"/>
          </a:xfrm>
          <a:prstGeom prst="rect">
            <a:avLst/>
          </a:prstGeom>
          <a:noFill/>
        </p:spPr>
        <p:txBody>
          <a:bodyPr wrap="none" rtlCol="0">
            <a:spAutoFit/>
          </a:bodyPr>
          <a:lstStyle/>
          <a:p>
            <a:pPr algn="ctr"/>
            <a:r>
              <a:rPr lang="en-US" sz="1600">
                <a:solidFill>
                  <a:schemeClr val="bg1"/>
                </a:solidFill>
              </a:rPr>
              <a:t>Reporting</a:t>
            </a:r>
          </a:p>
        </p:txBody>
      </p:sp>
      <p:sp>
        <p:nvSpPr>
          <p:cNvPr id="11" name="TextBox 10">
            <a:extLst>
              <a:ext uri="{FF2B5EF4-FFF2-40B4-BE49-F238E27FC236}">
                <a16:creationId xmlns:a16="http://schemas.microsoft.com/office/drawing/2014/main" id="{87BD05E1-C346-6395-22B6-D2D3CAF06EAF}"/>
              </a:ext>
            </a:extLst>
          </p:cNvPr>
          <p:cNvSpPr txBox="1"/>
          <p:nvPr/>
        </p:nvSpPr>
        <p:spPr>
          <a:xfrm>
            <a:off x="248377" y="157509"/>
            <a:ext cx="1329210" cy="584775"/>
          </a:xfrm>
          <a:prstGeom prst="rect">
            <a:avLst/>
          </a:prstGeom>
          <a:noFill/>
        </p:spPr>
        <p:txBody>
          <a:bodyPr wrap="none" rtlCol="0">
            <a:spAutoFit/>
          </a:bodyPr>
          <a:lstStyle/>
          <a:p>
            <a:pPr algn="ctr"/>
            <a:r>
              <a:rPr lang="de-AT" sz="1600" err="1">
                <a:solidFill>
                  <a:schemeClr val="bg1"/>
                </a:solidFill>
              </a:rPr>
              <a:t>Pre</a:t>
            </a:r>
            <a:r>
              <a:rPr lang="de-AT" sz="1600">
                <a:solidFill>
                  <a:schemeClr val="bg1"/>
                </a:solidFill>
              </a:rPr>
              <a:t>-</a:t>
            </a:r>
            <a:br>
              <a:rPr lang="de-AT" sz="1600">
                <a:solidFill>
                  <a:schemeClr val="bg1"/>
                </a:solidFill>
              </a:rPr>
            </a:br>
            <a:r>
              <a:rPr lang="de-AT" sz="1600" err="1">
                <a:solidFill>
                  <a:schemeClr val="bg1"/>
                </a:solidFill>
              </a:rPr>
              <a:t>application</a:t>
            </a:r>
            <a:endParaRPr lang="en-US" sz="1600">
              <a:solidFill>
                <a:schemeClr val="bg1"/>
              </a:solidFill>
            </a:endParaRPr>
          </a:p>
        </p:txBody>
      </p:sp>
      <p:sp>
        <p:nvSpPr>
          <p:cNvPr id="21" name="Rectangle 20">
            <a:extLst>
              <a:ext uri="{FF2B5EF4-FFF2-40B4-BE49-F238E27FC236}">
                <a16:creationId xmlns:a16="http://schemas.microsoft.com/office/drawing/2014/main" id="{2782A5D5-1BF0-ED1F-F233-4D9109C90CC8}"/>
              </a:ext>
            </a:extLst>
          </p:cNvPr>
          <p:cNvSpPr/>
          <p:nvPr/>
        </p:nvSpPr>
        <p:spPr>
          <a:xfrm>
            <a:off x="625140" y="3110582"/>
            <a:ext cx="5451738" cy="3453253"/>
          </a:xfrm>
          <a:prstGeom prst="rect">
            <a:avLst/>
          </a:prstGeom>
        </p:spPr>
        <p:txBody>
          <a:bodyPr wrap="square">
            <a:spAutoFit/>
          </a:bodyPr>
          <a:lstStyle/>
          <a:p>
            <a:pPr marL="0" lvl="1" defTabSz="1066800">
              <a:lnSpc>
                <a:spcPct val="90000"/>
              </a:lnSpc>
              <a:spcBef>
                <a:spcPct val="0"/>
              </a:spcBef>
              <a:spcAft>
                <a:spcPct val="15000"/>
              </a:spcAft>
            </a:pPr>
            <a:r>
              <a:rPr lang="en-GB" sz="2400" b="1">
                <a:solidFill>
                  <a:schemeClr val="accent1"/>
                </a:solidFill>
              </a:rPr>
              <a:t>Feasibility</a:t>
            </a:r>
          </a:p>
          <a:p>
            <a:pPr marL="0" lvl="1" defTabSz="1066800">
              <a:lnSpc>
                <a:spcPct val="90000"/>
              </a:lnSpc>
              <a:spcBef>
                <a:spcPct val="0"/>
              </a:spcBef>
              <a:spcAft>
                <a:spcPct val="15000"/>
              </a:spcAft>
            </a:pPr>
            <a:r>
              <a:rPr lang="en-GB" sz="2400"/>
              <a:t>Checked by Access Managers</a:t>
            </a:r>
          </a:p>
          <a:p>
            <a:pPr marL="342900" indent="-342900">
              <a:buFont typeface="Arial" panose="020B0604020202020204" pitchFamily="34" charset="0"/>
              <a:buChar char="•"/>
            </a:pPr>
            <a:r>
              <a:rPr lang="en-GB" sz="2400"/>
              <a:t>Assessment of technical feasibility</a:t>
            </a:r>
          </a:p>
          <a:p>
            <a:pPr marL="342900" indent="-342900">
              <a:buFont typeface="Arial" panose="020B0604020202020204" pitchFamily="34" charset="0"/>
              <a:buChar char="•"/>
            </a:pPr>
            <a:r>
              <a:rPr lang="en-GB" sz="2400"/>
              <a:t>Technical aspect only – not checking scientific merit </a:t>
            </a:r>
          </a:p>
          <a:p>
            <a:pPr marL="0" lvl="1" defTabSz="1066800">
              <a:lnSpc>
                <a:spcPct val="90000"/>
              </a:lnSpc>
              <a:spcBef>
                <a:spcPct val="0"/>
              </a:spcBef>
              <a:spcAft>
                <a:spcPct val="15000"/>
              </a:spcAft>
            </a:pPr>
            <a:endParaRPr lang="en-GB" sz="2400"/>
          </a:p>
          <a:p>
            <a:pPr marL="0" lvl="1" defTabSz="1066800">
              <a:lnSpc>
                <a:spcPct val="90000"/>
              </a:lnSpc>
              <a:spcBef>
                <a:spcPct val="0"/>
              </a:spcBef>
              <a:spcAft>
                <a:spcPct val="15000"/>
              </a:spcAft>
            </a:pPr>
            <a:r>
              <a:rPr lang="de-AT" sz="2400">
                <a:sym typeface="Wingdings" panose="05000000000000000000" pitchFamily="2" charset="2"/>
              </a:rPr>
              <a:t> </a:t>
            </a:r>
            <a:r>
              <a:rPr lang="de-AT" sz="2400" i="1">
                <a:sym typeface="Wingdings" panose="05000000000000000000" pitchFamily="2" charset="2"/>
              </a:rPr>
              <a:t>Technical Evaluation </a:t>
            </a:r>
            <a:r>
              <a:rPr lang="de-AT" sz="2400">
                <a:sym typeface="Wingdings" panose="05000000000000000000" pitchFamily="2" charset="2"/>
              </a:rPr>
              <a:t>on ARIA</a:t>
            </a:r>
            <a:endParaRPr lang="en-GB" sz="2400"/>
          </a:p>
          <a:p>
            <a:pPr marL="0" lvl="1" defTabSz="1066800">
              <a:lnSpc>
                <a:spcPct val="90000"/>
              </a:lnSpc>
              <a:spcBef>
                <a:spcPct val="0"/>
              </a:spcBef>
              <a:spcAft>
                <a:spcPct val="15000"/>
              </a:spcAft>
            </a:pPr>
            <a:endParaRPr lang="en-GB" sz="2400" b="1"/>
          </a:p>
        </p:txBody>
      </p:sp>
      <p:sp>
        <p:nvSpPr>
          <p:cNvPr id="22" name="Rectangle 21">
            <a:extLst>
              <a:ext uri="{FF2B5EF4-FFF2-40B4-BE49-F238E27FC236}">
                <a16:creationId xmlns:a16="http://schemas.microsoft.com/office/drawing/2014/main" id="{02412711-2138-F65B-86DF-5FD3A72D6CF1}"/>
              </a:ext>
            </a:extLst>
          </p:cNvPr>
          <p:cNvSpPr/>
          <p:nvPr/>
        </p:nvSpPr>
        <p:spPr>
          <a:xfrm>
            <a:off x="625140" y="1254352"/>
            <a:ext cx="4445190" cy="1532727"/>
          </a:xfrm>
          <a:prstGeom prst="rect">
            <a:avLst/>
          </a:prstGeom>
        </p:spPr>
        <p:txBody>
          <a:bodyPr wrap="square">
            <a:spAutoFit/>
          </a:bodyPr>
          <a:lstStyle/>
          <a:p>
            <a:pPr marL="0" lvl="1" defTabSz="1066800">
              <a:lnSpc>
                <a:spcPct val="90000"/>
              </a:lnSpc>
              <a:spcBef>
                <a:spcPct val="0"/>
              </a:spcBef>
              <a:spcAft>
                <a:spcPct val="15000"/>
              </a:spcAft>
            </a:pPr>
            <a:r>
              <a:rPr lang="de-AT" sz="2400" b="1" err="1">
                <a:solidFill>
                  <a:schemeClr val="accent1"/>
                </a:solidFill>
              </a:rPr>
              <a:t>Eligibility</a:t>
            </a:r>
            <a:r>
              <a:rPr lang="de-AT" sz="2400" b="1">
                <a:solidFill>
                  <a:schemeClr val="accent1"/>
                </a:solidFill>
              </a:rPr>
              <a:t> </a:t>
            </a:r>
          </a:p>
          <a:p>
            <a:pPr marL="0" lvl="1" defTabSz="1066800">
              <a:lnSpc>
                <a:spcPct val="90000"/>
              </a:lnSpc>
              <a:spcBef>
                <a:spcPct val="0"/>
              </a:spcBef>
              <a:spcAft>
                <a:spcPct val="15000"/>
              </a:spcAft>
            </a:pPr>
            <a:r>
              <a:rPr lang="de-AT" sz="2400" err="1"/>
              <a:t>Checked</a:t>
            </a:r>
            <a:r>
              <a:rPr lang="de-AT" sz="2400"/>
              <a:t> </a:t>
            </a:r>
            <a:r>
              <a:rPr lang="de-AT" sz="2400" err="1"/>
              <a:t>by</a:t>
            </a:r>
            <a:r>
              <a:rPr lang="de-AT" sz="2400"/>
              <a:t> Access Officer</a:t>
            </a:r>
          </a:p>
          <a:p>
            <a:pPr marL="0" lvl="1" defTabSz="1066800">
              <a:lnSpc>
                <a:spcPct val="90000"/>
              </a:lnSpc>
              <a:spcBef>
                <a:spcPct val="0"/>
              </a:spcBef>
              <a:spcAft>
                <a:spcPct val="15000"/>
              </a:spcAft>
            </a:pPr>
            <a:r>
              <a:rPr lang="de-AT" sz="2400" err="1"/>
              <a:t>Criteria</a:t>
            </a:r>
            <a:r>
              <a:rPr lang="de-AT" sz="2400"/>
              <a:t> in </a:t>
            </a:r>
            <a:r>
              <a:rPr lang="de-AT" sz="2400" err="1"/>
              <a:t>handbook</a:t>
            </a:r>
            <a:r>
              <a:rPr lang="de-AT" sz="2400"/>
              <a:t> and on </a:t>
            </a:r>
            <a:r>
              <a:rPr lang="de-AT" sz="2400" err="1"/>
              <a:t>website</a:t>
            </a:r>
            <a:endParaRPr lang="en-GB" sz="2400"/>
          </a:p>
        </p:txBody>
      </p:sp>
      <p:pic>
        <p:nvPicPr>
          <p:cNvPr id="23" name="Picture 22">
            <a:extLst>
              <a:ext uri="{FF2B5EF4-FFF2-40B4-BE49-F238E27FC236}">
                <a16:creationId xmlns:a16="http://schemas.microsoft.com/office/drawing/2014/main" id="{E67E16F7-199F-D22B-74B6-7C07B022E354}"/>
              </a:ext>
            </a:extLst>
          </p:cNvPr>
          <p:cNvPicPr>
            <a:picLocks noChangeAspect="1"/>
          </p:cNvPicPr>
          <p:nvPr/>
        </p:nvPicPr>
        <p:blipFill>
          <a:blip r:embed="rId3"/>
          <a:stretch>
            <a:fillRect/>
          </a:stretch>
        </p:blipFill>
        <p:spPr>
          <a:xfrm>
            <a:off x="6096000" y="1942747"/>
            <a:ext cx="5451738" cy="3139010"/>
          </a:xfrm>
          <a:prstGeom prst="rect">
            <a:avLst/>
          </a:prstGeom>
        </p:spPr>
      </p:pic>
    </p:spTree>
    <p:extLst>
      <p:ext uri="{BB962C8B-B14F-4D97-AF65-F5344CB8AC3E}">
        <p14:creationId xmlns:p14="http://schemas.microsoft.com/office/powerpoint/2010/main" val="228241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FE56-76C1-D2C5-EE56-0B0A19A835AB}"/>
            </a:ext>
          </a:extLst>
        </p:cNvPr>
        <p:cNvGrpSpPr/>
        <p:nvPr/>
      </p:nvGrpSpPr>
      <p:grpSpPr>
        <a:xfrm>
          <a:off x="0" y="0"/>
          <a:ext cx="0" cy="0"/>
          <a:chOff x="0" y="0"/>
          <a:chExt cx="0" cy="0"/>
        </a:xfrm>
      </p:grpSpPr>
      <p:sp>
        <p:nvSpPr>
          <p:cNvPr id="6" name="Arrow: Chevron 5">
            <a:extLst>
              <a:ext uri="{FF2B5EF4-FFF2-40B4-BE49-F238E27FC236}">
                <a16:creationId xmlns:a16="http://schemas.microsoft.com/office/drawing/2014/main" id="{864F9226-F111-68E7-AC03-848718B35C7F}"/>
              </a:ext>
            </a:extLst>
          </p:cNvPr>
          <p:cNvSpPr/>
          <p:nvPr/>
        </p:nvSpPr>
        <p:spPr>
          <a:xfrm>
            <a:off x="152250" y="184601"/>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B6704E86-DCDC-658E-CC66-28BF19FAEA32}"/>
              </a:ext>
            </a:extLst>
          </p:cNvPr>
          <p:cNvSpPr/>
          <p:nvPr/>
        </p:nvSpPr>
        <p:spPr>
          <a:xfrm>
            <a:off x="1446959" y="184602"/>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A7825B79-BCA0-3754-1285-08A9BCB9BC52}"/>
              </a:ext>
            </a:extLst>
          </p:cNvPr>
          <p:cNvSpPr/>
          <p:nvPr/>
        </p:nvSpPr>
        <p:spPr>
          <a:xfrm>
            <a:off x="2731880"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39F8A86B-C3E6-D3A5-E1CB-F3AAC10AADE0}"/>
              </a:ext>
            </a:extLst>
          </p:cNvPr>
          <p:cNvSpPr/>
          <p:nvPr/>
        </p:nvSpPr>
        <p:spPr>
          <a:xfrm>
            <a:off x="4034333" y="184603"/>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716CBB60-9429-D359-F4A4-079A852C8919}"/>
              </a:ext>
            </a:extLst>
          </p:cNvPr>
          <p:cNvSpPr/>
          <p:nvPr/>
        </p:nvSpPr>
        <p:spPr>
          <a:xfrm>
            <a:off x="5320878" y="184605"/>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5455CABA-3C8E-C49F-067A-0AC5749908F9}"/>
              </a:ext>
            </a:extLst>
          </p:cNvPr>
          <p:cNvSpPr/>
          <p:nvPr/>
        </p:nvSpPr>
        <p:spPr>
          <a:xfrm>
            <a:off x="6623751"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AA3AF0B5-7927-407E-379F-A1AD349A6F7B}"/>
              </a:ext>
            </a:extLst>
          </p:cNvPr>
          <p:cNvSpPr/>
          <p:nvPr/>
        </p:nvSpPr>
        <p:spPr>
          <a:xfrm>
            <a:off x="7918040"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958571E9-A704-F878-7B03-78489A747CD4}"/>
              </a:ext>
            </a:extLst>
          </p:cNvPr>
          <p:cNvSpPr/>
          <p:nvPr/>
        </p:nvSpPr>
        <p:spPr>
          <a:xfrm>
            <a:off x="9203706"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211FBD71-8356-84FD-C8CA-85D84DFF73F4}"/>
              </a:ext>
            </a:extLst>
          </p:cNvPr>
          <p:cNvSpPr/>
          <p:nvPr/>
        </p:nvSpPr>
        <p:spPr>
          <a:xfrm>
            <a:off x="10489372"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32035C4E-F15C-AD00-1BB9-F155266AD5F0}"/>
              </a:ext>
            </a:extLst>
          </p:cNvPr>
          <p:cNvSpPr txBox="1"/>
          <p:nvPr/>
        </p:nvSpPr>
        <p:spPr>
          <a:xfrm>
            <a:off x="1759763" y="294165"/>
            <a:ext cx="1002197" cy="338554"/>
          </a:xfrm>
          <a:prstGeom prst="rect">
            <a:avLst/>
          </a:prstGeom>
          <a:noFill/>
        </p:spPr>
        <p:txBody>
          <a:bodyPr wrap="none" rtlCol="0">
            <a:spAutoFit/>
          </a:bodyPr>
          <a:lstStyle/>
          <a:p>
            <a:r>
              <a:rPr lang="de-AT" sz="1600" err="1">
                <a:solidFill>
                  <a:schemeClr val="bg1"/>
                </a:solidFill>
              </a:rPr>
              <a:t>Eligibility</a:t>
            </a:r>
            <a:endParaRPr lang="en-US" sz="1600">
              <a:solidFill>
                <a:schemeClr val="bg1"/>
              </a:solidFill>
            </a:endParaRPr>
          </a:p>
        </p:txBody>
      </p:sp>
      <p:sp>
        <p:nvSpPr>
          <p:cNvPr id="2" name="TextBox 1">
            <a:extLst>
              <a:ext uri="{FF2B5EF4-FFF2-40B4-BE49-F238E27FC236}">
                <a16:creationId xmlns:a16="http://schemas.microsoft.com/office/drawing/2014/main" id="{625C65CB-C493-57C4-AAB4-00CE66AFFAC6}"/>
              </a:ext>
            </a:extLst>
          </p:cNvPr>
          <p:cNvSpPr txBox="1"/>
          <p:nvPr/>
        </p:nvSpPr>
        <p:spPr>
          <a:xfrm>
            <a:off x="3030761" y="294165"/>
            <a:ext cx="1122423" cy="338554"/>
          </a:xfrm>
          <a:prstGeom prst="rect">
            <a:avLst/>
          </a:prstGeom>
          <a:noFill/>
        </p:spPr>
        <p:txBody>
          <a:bodyPr wrap="none" rtlCol="0">
            <a:spAutoFit/>
          </a:bodyPr>
          <a:lstStyle/>
          <a:p>
            <a:r>
              <a:rPr lang="de-AT" sz="1600" err="1">
                <a:solidFill>
                  <a:schemeClr val="bg1"/>
                </a:solidFill>
              </a:rPr>
              <a:t>Feasibility</a:t>
            </a:r>
            <a:endParaRPr lang="en-US" sz="1600">
              <a:solidFill>
                <a:schemeClr val="bg1"/>
              </a:solidFill>
            </a:endParaRPr>
          </a:p>
        </p:txBody>
      </p:sp>
      <p:sp>
        <p:nvSpPr>
          <p:cNvPr id="3" name="TextBox 2">
            <a:extLst>
              <a:ext uri="{FF2B5EF4-FFF2-40B4-BE49-F238E27FC236}">
                <a16:creationId xmlns:a16="http://schemas.microsoft.com/office/drawing/2014/main" id="{61A18E3B-8F13-AEB8-8BE7-25E75C67D57F}"/>
              </a:ext>
            </a:extLst>
          </p:cNvPr>
          <p:cNvSpPr txBox="1"/>
          <p:nvPr/>
        </p:nvSpPr>
        <p:spPr>
          <a:xfrm>
            <a:off x="4315682" y="157512"/>
            <a:ext cx="1069524" cy="584775"/>
          </a:xfrm>
          <a:prstGeom prst="rect">
            <a:avLst/>
          </a:prstGeom>
          <a:noFill/>
        </p:spPr>
        <p:txBody>
          <a:bodyPr wrap="none" rtlCol="0">
            <a:spAutoFit/>
          </a:bodyPr>
          <a:lstStyle/>
          <a:p>
            <a:pPr algn="ctr"/>
            <a:r>
              <a:rPr lang="de-AT" sz="1600">
                <a:solidFill>
                  <a:schemeClr val="bg1"/>
                </a:solidFill>
              </a:rPr>
              <a:t>Scientific</a:t>
            </a:r>
          </a:p>
          <a:p>
            <a:pPr algn="ctr"/>
            <a:r>
              <a:rPr lang="de-AT" sz="1600">
                <a:solidFill>
                  <a:schemeClr val="bg1"/>
                </a:solidFill>
              </a:rPr>
              <a:t>review</a:t>
            </a:r>
            <a:endParaRPr lang="en-US" sz="1600">
              <a:solidFill>
                <a:schemeClr val="bg1"/>
              </a:solidFill>
            </a:endParaRPr>
          </a:p>
        </p:txBody>
      </p:sp>
      <p:sp>
        <p:nvSpPr>
          <p:cNvPr id="4" name="TextBox 3">
            <a:extLst>
              <a:ext uri="{FF2B5EF4-FFF2-40B4-BE49-F238E27FC236}">
                <a16:creationId xmlns:a16="http://schemas.microsoft.com/office/drawing/2014/main" id="{4255B393-97EB-CD37-CD57-86DE14582572}"/>
              </a:ext>
            </a:extLst>
          </p:cNvPr>
          <p:cNvSpPr txBox="1"/>
          <p:nvPr/>
        </p:nvSpPr>
        <p:spPr>
          <a:xfrm>
            <a:off x="5491938" y="171054"/>
            <a:ext cx="1172116" cy="584775"/>
          </a:xfrm>
          <a:prstGeom prst="rect">
            <a:avLst/>
          </a:prstGeom>
          <a:noFill/>
        </p:spPr>
        <p:txBody>
          <a:bodyPr wrap="none" rtlCol="0">
            <a:spAutoFit/>
          </a:bodyPr>
          <a:lstStyle/>
          <a:p>
            <a:pPr algn="ctr"/>
            <a:r>
              <a:rPr lang="de-AT" sz="1600">
                <a:solidFill>
                  <a:schemeClr val="bg1"/>
                </a:solidFill>
              </a:rPr>
              <a:t>USP</a:t>
            </a:r>
            <a:br>
              <a:rPr lang="de-AT" sz="1600">
                <a:solidFill>
                  <a:schemeClr val="bg1"/>
                </a:solidFill>
              </a:rPr>
            </a:br>
            <a:r>
              <a:rPr lang="de-AT" sz="1600" err="1">
                <a:solidFill>
                  <a:schemeClr val="bg1"/>
                </a:solidFill>
              </a:rPr>
              <a:t>validation</a:t>
            </a:r>
            <a:endParaRPr lang="en-US" sz="1600">
              <a:solidFill>
                <a:schemeClr val="bg1"/>
              </a:solidFill>
            </a:endParaRPr>
          </a:p>
        </p:txBody>
      </p:sp>
      <p:sp>
        <p:nvSpPr>
          <p:cNvPr id="5" name="TextBox 4">
            <a:extLst>
              <a:ext uri="{FF2B5EF4-FFF2-40B4-BE49-F238E27FC236}">
                <a16:creationId xmlns:a16="http://schemas.microsoft.com/office/drawing/2014/main" id="{A141308E-2199-42FA-418D-0C78F20A2E9C}"/>
              </a:ext>
            </a:extLst>
          </p:cNvPr>
          <p:cNvSpPr txBox="1"/>
          <p:nvPr/>
        </p:nvSpPr>
        <p:spPr>
          <a:xfrm>
            <a:off x="6852811" y="166266"/>
            <a:ext cx="1071126" cy="584775"/>
          </a:xfrm>
          <a:prstGeom prst="rect">
            <a:avLst/>
          </a:prstGeom>
          <a:noFill/>
        </p:spPr>
        <p:txBody>
          <a:bodyPr wrap="none" rtlCol="0">
            <a:spAutoFit/>
          </a:bodyPr>
          <a:lstStyle/>
          <a:p>
            <a:pPr algn="ctr"/>
            <a:r>
              <a:rPr lang="de-AT" sz="1600">
                <a:solidFill>
                  <a:schemeClr val="bg1"/>
                </a:solidFill>
              </a:rPr>
              <a:t>Financial</a:t>
            </a:r>
            <a:br>
              <a:rPr lang="de-AT" sz="1600">
                <a:solidFill>
                  <a:schemeClr val="bg1"/>
                </a:solidFill>
              </a:rPr>
            </a:br>
            <a:r>
              <a:rPr lang="de-AT" sz="1600">
                <a:solidFill>
                  <a:schemeClr val="bg1"/>
                </a:solidFill>
              </a:rPr>
              <a:t>check</a:t>
            </a:r>
            <a:endParaRPr lang="en-US" sz="1600">
              <a:solidFill>
                <a:schemeClr val="bg1"/>
              </a:solidFill>
            </a:endParaRPr>
          </a:p>
        </p:txBody>
      </p:sp>
      <p:sp>
        <p:nvSpPr>
          <p:cNvPr id="8" name="TextBox 7">
            <a:extLst>
              <a:ext uri="{FF2B5EF4-FFF2-40B4-BE49-F238E27FC236}">
                <a16:creationId xmlns:a16="http://schemas.microsoft.com/office/drawing/2014/main" id="{B3030ED5-6C73-24F2-4A78-A267822B0E3D}"/>
              </a:ext>
            </a:extLst>
          </p:cNvPr>
          <p:cNvSpPr txBox="1"/>
          <p:nvPr/>
        </p:nvSpPr>
        <p:spPr>
          <a:xfrm>
            <a:off x="8106864" y="280622"/>
            <a:ext cx="1353256" cy="338554"/>
          </a:xfrm>
          <a:prstGeom prst="rect">
            <a:avLst/>
          </a:prstGeom>
          <a:noFill/>
        </p:spPr>
        <p:txBody>
          <a:bodyPr wrap="none" rtlCol="0">
            <a:spAutoFit/>
          </a:bodyPr>
          <a:lstStyle/>
          <a:p>
            <a:pPr algn="ctr"/>
            <a:r>
              <a:rPr lang="en-US" sz="1600">
                <a:solidFill>
                  <a:schemeClr val="bg1"/>
                </a:solidFill>
              </a:rPr>
              <a:t>Preparation</a:t>
            </a:r>
          </a:p>
        </p:txBody>
      </p:sp>
      <p:sp>
        <p:nvSpPr>
          <p:cNvPr id="9" name="TextBox 8">
            <a:extLst>
              <a:ext uri="{FF2B5EF4-FFF2-40B4-BE49-F238E27FC236}">
                <a16:creationId xmlns:a16="http://schemas.microsoft.com/office/drawing/2014/main" id="{8491E890-6C42-EE28-5C5A-E04E55BB29A1}"/>
              </a:ext>
            </a:extLst>
          </p:cNvPr>
          <p:cNvSpPr txBox="1"/>
          <p:nvPr/>
        </p:nvSpPr>
        <p:spPr>
          <a:xfrm>
            <a:off x="9470894" y="280622"/>
            <a:ext cx="1194558" cy="338554"/>
          </a:xfrm>
          <a:prstGeom prst="rect">
            <a:avLst/>
          </a:prstGeom>
          <a:noFill/>
        </p:spPr>
        <p:txBody>
          <a:bodyPr wrap="none" rtlCol="0">
            <a:spAutoFit/>
          </a:bodyPr>
          <a:lstStyle/>
          <a:p>
            <a:pPr algn="ctr"/>
            <a:r>
              <a:rPr lang="en-US" sz="1600">
                <a:solidFill>
                  <a:schemeClr val="bg1"/>
                </a:solidFill>
              </a:rPr>
              <a:t>TA project</a:t>
            </a:r>
          </a:p>
        </p:txBody>
      </p:sp>
      <p:sp>
        <p:nvSpPr>
          <p:cNvPr id="10" name="TextBox 9">
            <a:extLst>
              <a:ext uri="{FF2B5EF4-FFF2-40B4-BE49-F238E27FC236}">
                <a16:creationId xmlns:a16="http://schemas.microsoft.com/office/drawing/2014/main" id="{BE97590A-6303-8996-0CAA-069520C9D198}"/>
              </a:ext>
            </a:extLst>
          </p:cNvPr>
          <p:cNvSpPr txBox="1"/>
          <p:nvPr/>
        </p:nvSpPr>
        <p:spPr>
          <a:xfrm>
            <a:off x="10734225" y="294165"/>
            <a:ext cx="1152880" cy="338554"/>
          </a:xfrm>
          <a:prstGeom prst="rect">
            <a:avLst/>
          </a:prstGeom>
          <a:noFill/>
        </p:spPr>
        <p:txBody>
          <a:bodyPr wrap="none" rtlCol="0">
            <a:spAutoFit/>
          </a:bodyPr>
          <a:lstStyle/>
          <a:p>
            <a:pPr algn="ctr"/>
            <a:r>
              <a:rPr lang="en-US" sz="1600">
                <a:solidFill>
                  <a:schemeClr val="bg1"/>
                </a:solidFill>
              </a:rPr>
              <a:t>Reporting</a:t>
            </a:r>
          </a:p>
        </p:txBody>
      </p:sp>
      <p:sp>
        <p:nvSpPr>
          <p:cNvPr id="11" name="TextBox 10">
            <a:extLst>
              <a:ext uri="{FF2B5EF4-FFF2-40B4-BE49-F238E27FC236}">
                <a16:creationId xmlns:a16="http://schemas.microsoft.com/office/drawing/2014/main" id="{9848DD86-FD6E-E9A6-E77E-8E228F707B6E}"/>
              </a:ext>
            </a:extLst>
          </p:cNvPr>
          <p:cNvSpPr txBox="1"/>
          <p:nvPr/>
        </p:nvSpPr>
        <p:spPr>
          <a:xfrm>
            <a:off x="248377" y="157509"/>
            <a:ext cx="1329210" cy="584775"/>
          </a:xfrm>
          <a:prstGeom prst="rect">
            <a:avLst/>
          </a:prstGeom>
          <a:noFill/>
        </p:spPr>
        <p:txBody>
          <a:bodyPr wrap="none" rtlCol="0">
            <a:spAutoFit/>
          </a:bodyPr>
          <a:lstStyle/>
          <a:p>
            <a:pPr algn="ctr"/>
            <a:r>
              <a:rPr lang="de-AT" sz="1600" err="1">
                <a:solidFill>
                  <a:schemeClr val="bg1"/>
                </a:solidFill>
              </a:rPr>
              <a:t>Pre</a:t>
            </a:r>
            <a:r>
              <a:rPr lang="de-AT" sz="1600">
                <a:solidFill>
                  <a:schemeClr val="bg1"/>
                </a:solidFill>
              </a:rPr>
              <a:t>-</a:t>
            </a:r>
            <a:br>
              <a:rPr lang="de-AT" sz="1600">
                <a:solidFill>
                  <a:schemeClr val="bg1"/>
                </a:solidFill>
              </a:rPr>
            </a:br>
            <a:r>
              <a:rPr lang="de-AT" sz="1600" err="1">
                <a:solidFill>
                  <a:schemeClr val="bg1"/>
                </a:solidFill>
              </a:rPr>
              <a:t>application</a:t>
            </a:r>
            <a:endParaRPr lang="en-US" sz="1600">
              <a:solidFill>
                <a:schemeClr val="bg1"/>
              </a:solidFill>
            </a:endParaRPr>
          </a:p>
        </p:txBody>
      </p:sp>
      <p:sp>
        <p:nvSpPr>
          <p:cNvPr id="21" name="Rectangle 20">
            <a:extLst>
              <a:ext uri="{FF2B5EF4-FFF2-40B4-BE49-F238E27FC236}">
                <a16:creationId xmlns:a16="http://schemas.microsoft.com/office/drawing/2014/main" id="{2F7729EC-F6F8-8034-3C28-5FC947D00D6D}"/>
              </a:ext>
            </a:extLst>
          </p:cNvPr>
          <p:cNvSpPr/>
          <p:nvPr/>
        </p:nvSpPr>
        <p:spPr>
          <a:xfrm>
            <a:off x="842247" y="5003582"/>
            <a:ext cx="5392877" cy="1015663"/>
          </a:xfrm>
          <a:prstGeom prst="rect">
            <a:avLst/>
          </a:prstGeom>
        </p:spPr>
        <p:txBody>
          <a:bodyPr wrap="square">
            <a:spAutoFit/>
          </a:bodyPr>
          <a:lstStyle/>
          <a:p>
            <a:r>
              <a:rPr lang="en-GB" sz="2000"/>
              <a:t>Who: Two external reviewers (compensated)</a:t>
            </a:r>
          </a:p>
          <a:p>
            <a:r>
              <a:rPr lang="en-GB" sz="2000" b="1"/>
              <a:t>NB: </a:t>
            </a:r>
            <a:r>
              <a:rPr lang="en-GB" sz="2000"/>
              <a:t>At least 50% must be external</a:t>
            </a:r>
          </a:p>
        </p:txBody>
      </p:sp>
      <p:sp>
        <p:nvSpPr>
          <p:cNvPr id="24" name="TextBox 23">
            <a:extLst>
              <a:ext uri="{FF2B5EF4-FFF2-40B4-BE49-F238E27FC236}">
                <a16:creationId xmlns:a16="http://schemas.microsoft.com/office/drawing/2014/main" id="{6F449717-10B6-22D7-A362-F25252AFA0CC}"/>
              </a:ext>
            </a:extLst>
          </p:cNvPr>
          <p:cNvSpPr txBox="1"/>
          <p:nvPr/>
        </p:nvSpPr>
        <p:spPr>
          <a:xfrm>
            <a:off x="482187" y="1905593"/>
            <a:ext cx="6219569" cy="2083647"/>
          </a:xfrm>
          <a:prstGeom prst="rect">
            <a:avLst/>
          </a:prstGeom>
          <a:noFill/>
        </p:spPr>
        <p:txBody>
          <a:bodyPr wrap="square">
            <a:spAutoFit/>
          </a:bodyPr>
          <a:lstStyle/>
          <a:p>
            <a:pPr marL="0" lvl="1" defTabSz="1066800">
              <a:lnSpc>
                <a:spcPct val="90000"/>
              </a:lnSpc>
              <a:spcBef>
                <a:spcPct val="0"/>
              </a:spcBef>
              <a:spcAft>
                <a:spcPct val="15000"/>
              </a:spcAft>
            </a:pPr>
            <a:r>
              <a:rPr lang="en-GB" sz="2800" b="1">
                <a:solidFill>
                  <a:schemeClr val="accent1"/>
                </a:solidFill>
                <a:ea typeface="Calibri Light" panose="020F0302020204030204" pitchFamily="34" charset="0"/>
                <a:cs typeface="Calibri Light" panose="020F0302020204030204" pitchFamily="34" charset="0"/>
              </a:rPr>
              <a:t>Scientific review</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Scientific excellence</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Novelty of the proposal</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Probability of delivery</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Compliance with </a:t>
            </a:r>
            <a:r>
              <a:rPr lang="en-GB" sz="2000">
                <a:ea typeface="Calibri Light" panose="020F0302020204030204" pitchFamily="34" charset="0"/>
                <a:cs typeface="Calibri Light" panose="020F0302020204030204" pitchFamily="34" charset="0"/>
              </a:rPr>
              <a:t>call</a:t>
            </a:r>
            <a:r>
              <a:rPr lang="en-GB" sz="2000" b="0" i="0">
                <a:effectLst/>
                <a:ea typeface="Calibri Light" panose="020F0302020204030204" pitchFamily="34" charset="0"/>
                <a:cs typeface="Calibri Light" panose="020F0302020204030204" pitchFamily="34" charset="0"/>
              </a:rPr>
              <a:t> priorities</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Need for access</a:t>
            </a:r>
          </a:p>
        </p:txBody>
      </p:sp>
      <p:sp>
        <p:nvSpPr>
          <p:cNvPr id="25" name="TextBox 24">
            <a:extLst>
              <a:ext uri="{FF2B5EF4-FFF2-40B4-BE49-F238E27FC236}">
                <a16:creationId xmlns:a16="http://schemas.microsoft.com/office/drawing/2014/main" id="{D118A02C-E7EC-B88B-3348-CF1647B5BB19}"/>
              </a:ext>
            </a:extLst>
          </p:cNvPr>
          <p:cNvSpPr txBox="1"/>
          <p:nvPr/>
        </p:nvSpPr>
        <p:spPr>
          <a:xfrm>
            <a:off x="6250707" y="1815110"/>
            <a:ext cx="6219569" cy="2083647"/>
          </a:xfrm>
          <a:prstGeom prst="rect">
            <a:avLst/>
          </a:prstGeom>
          <a:noFill/>
        </p:spPr>
        <p:txBody>
          <a:bodyPr wrap="square">
            <a:spAutoFit/>
          </a:bodyPr>
          <a:lstStyle/>
          <a:p>
            <a:pPr marL="0" lvl="1" defTabSz="1066800">
              <a:lnSpc>
                <a:spcPct val="90000"/>
              </a:lnSpc>
              <a:spcBef>
                <a:spcPct val="0"/>
              </a:spcBef>
              <a:spcAft>
                <a:spcPct val="15000"/>
              </a:spcAft>
            </a:pPr>
            <a:r>
              <a:rPr lang="en-GB" sz="2800" b="1">
                <a:solidFill>
                  <a:schemeClr val="accent1"/>
                </a:solidFill>
                <a:ea typeface="Calibri Light" panose="020F0302020204030204" pitchFamily="34" charset="0"/>
                <a:cs typeface="Calibri Light" panose="020F0302020204030204" pitchFamily="34" charset="0"/>
              </a:rPr>
              <a:t>Additional selection criteria</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Compliance with ethics policy</a:t>
            </a:r>
          </a:p>
          <a:p>
            <a:pPr marL="400050" indent="-400050">
              <a:buFont typeface="+mj-lt"/>
              <a:buAutoNum type="arabicPeriod"/>
            </a:pPr>
            <a:r>
              <a:rPr lang="en-GB" sz="2000" b="0" i="0">
                <a:effectLst/>
                <a:ea typeface="Calibri Light" panose="020F0302020204030204" pitchFamily="34" charset="0"/>
                <a:cs typeface="Calibri Light" panose="020F0302020204030204" pitchFamily="34" charset="0"/>
              </a:rPr>
              <a:t>Bonus points</a:t>
            </a:r>
          </a:p>
          <a:p>
            <a:pPr marL="857250" lvl="1" indent="-400050">
              <a:buFont typeface="Courier New" panose="02070309020205020404" pitchFamily="49" charset="0"/>
              <a:buChar char="o"/>
            </a:pPr>
            <a:r>
              <a:rPr lang="en-GB" sz="2000" b="0" i="0">
                <a:effectLst/>
                <a:ea typeface="Calibri Light" panose="020F0302020204030204" pitchFamily="34" charset="0"/>
                <a:cs typeface="Calibri Light" panose="020F0302020204030204" pitchFamily="34" charset="0"/>
              </a:rPr>
              <a:t>New users</a:t>
            </a:r>
          </a:p>
          <a:p>
            <a:pPr marL="857250" lvl="1" indent="-400050">
              <a:buFont typeface="Courier New" panose="02070309020205020404" pitchFamily="49" charset="0"/>
              <a:buChar char="o"/>
            </a:pPr>
            <a:r>
              <a:rPr lang="en-GB" sz="2000" b="0" i="0">
                <a:effectLst/>
                <a:ea typeface="Calibri Light" panose="020F0302020204030204" pitchFamily="34" charset="0"/>
                <a:cs typeface="Calibri Light" panose="020F0302020204030204" pitchFamily="34" charset="0"/>
              </a:rPr>
              <a:t>Users from Ukraine</a:t>
            </a:r>
          </a:p>
          <a:p>
            <a:pPr marL="857250" lvl="1" indent="-400050">
              <a:buFont typeface="Courier New" panose="02070309020205020404" pitchFamily="49" charset="0"/>
              <a:buChar char="o"/>
            </a:pPr>
            <a:r>
              <a:rPr lang="en-GB" sz="2000">
                <a:ea typeface="Calibri Light" panose="020F0302020204030204" pitchFamily="34" charset="0"/>
                <a:cs typeface="Calibri Light" panose="020F0302020204030204" pitchFamily="34" charset="0"/>
              </a:rPr>
              <a:t>Early-career researcher</a:t>
            </a:r>
          </a:p>
        </p:txBody>
      </p:sp>
      <p:cxnSp>
        <p:nvCxnSpPr>
          <p:cNvPr id="27" name="Straight Connector 26">
            <a:extLst>
              <a:ext uri="{FF2B5EF4-FFF2-40B4-BE49-F238E27FC236}">
                <a16:creationId xmlns:a16="http://schemas.microsoft.com/office/drawing/2014/main" id="{55317C8C-7237-0637-3889-54CE309995D2}"/>
              </a:ext>
            </a:extLst>
          </p:cNvPr>
          <p:cNvCxnSpPr/>
          <p:nvPr/>
        </p:nvCxnSpPr>
        <p:spPr>
          <a:xfrm>
            <a:off x="6096000" y="1550332"/>
            <a:ext cx="0" cy="4712579"/>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1947204-ABF6-4EC2-22DA-597F59CBCD19}"/>
              </a:ext>
            </a:extLst>
          </p:cNvPr>
          <p:cNvSpPr/>
          <p:nvPr/>
        </p:nvSpPr>
        <p:spPr>
          <a:xfrm>
            <a:off x="6396335" y="4832415"/>
            <a:ext cx="5392877" cy="1631216"/>
          </a:xfrm>
          <a:prstGeom prst="rect">
            <a:avLst/>
          </a:prstGeom>
        </p:spPr>
        <p:txBody>
          <a:bodyPr wrap="square">
            <a:spAutoFit/>
          </a:bodyPr>
          <a:lstStyle/>
          <a:p>
            <a:r>
              <a:rPr lang="en-GB" sz="2000"/>
              <a:t>Who:</a:t>
            </a:r>
          </a:p>
          <a:p>
            <a:pPr marL="342900" indent="-342900">
              <a:buFont typeface="Arial" panose="020B0604020202020204" pitchFamily="34" charset="0"/>
              <a:buChar char="•"/>
            </a:pPr>
            <a:r>
              <a:rPr lang="en-GB" sz="2000"/>
              <a:t>Access Officer</a:t>
            </a:r>
          </a:p>
          <a:p>
            <a:pPr marL="342900" indent="-342900">
              <a:buFont typeface="Arial" panose="020B0604020202020204" pitchFamily="34" charset="0"/>
              <a:buChar char="•"/>
            </a:pPr>
            <a:r>
              <a:rPr lang="en-GB" sz="2000"/>
              <a:t>User Selection Panel (ExCom + </a:t>
            </a:r>
            <a:r>
              <a:rPr lang="en-GB" sz="2000">
                <a:hlinkClick r:id="rId3"/>
              </a:rPr>
              <a:t>STAB</a:t>
            </a:r>
            <a:r>
              <a:rPr lang="en-GB" sz="2000"/>
              <a:t>)</a:t>
            </a:r>
          </a:p>
          <a:p>
            <a:pPr marL="800100" lvl="1" indent="-342900">
              <a:buFont typeface="Wingdings" panose="05000000000000000000" pitchFamily="2" charset="2"/>
              <a:buChar char="à"/>
            </a:pPr>
            <a:r>
              <a:rPr lang="en-GB" sz="2000"/>
              <a:t>Ensures consistency</a:t>
            </a:r>
          </a:p>
          <a:p>
            <a:pPr marL="800100" lvl="1" indent="-342900">
              <a:buFont typeface="Wingdings" panose="05000000000000000000" pitchFamily="2" charset="2"/>
              <a:buChar char="à"/>
            </a:pPr>
            <a:r>
              <a:rPr lang="en-GB" sz="2000"/>
              <a:t>Resolves conflicting reviews</a:t>
            </a:r>
          </a:p>
        </p:txBody>
      </p:sp>
    </p:spTree>
    <p:extLst>
      <p:ext uri="{BB962C8B-B14F-4D97-AF65-F5344CB8AC3E}">
        <p14:creationId xmlns:p14="http://schemas.microsoft.com/office/powerpoint/2010/main" val="336540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AFC59-64C2-07AF-CD6D-356EA2CC4390}"/>
            </a:ext>
          </a:extLst>
        </p:cNvPr>
        <p:cNvGrpSpPr/>
        <p:nvPr/>
      </p:nvGrpSpPr>
      <p:grpSpPr>
        <a:xfrm>
          <a:off x="0" y="0"/>
          <a:ext cx="0" cy="0"/>
          <a:chOff x="0" y="0"/>
          <a:chExt cx="0" cy="0"/>
        </a:xfrm>
      </p:grpSpPr>
      <p:sp>
        <p:nvSpPr>
          <p:cNvPr id="6" name="Arrow: Chevron 5">
            <a:extLst>
              <a:ext uri="{FF2B5EF4-FFF2-40B4-BE49-F238E27FC236}">
                <a16:creationId xmlns:a16="http://schemas.microsoft.com/office/drawing/2014/main" id="{16371E3B-D139-8F73-2A1F-7B76BB500D42}"/>
              </a:ext>
            </a:extLst>
          </p:cNvPr>
          <p:cNvSpPr/>
          <p:nvPr/>
        </p:nvSpPr>
        <p:spPr>
          <a:xfrm>
            <a:off x="152250" y="184601"/>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9F27AEFE-90BE-3BB7-8B18-DB381CDCA314}"/>
              </a:ext>
            </a:extLst>
          </p:cNvPr>
          <p:cNvSpPr/>
          <p:nvPr/>
        </p:nvSpPr>
        <p:spPr>
          <a:xfrm>
            <a:off x="1446959" y="184602"/>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83FE8F5B-5CA5-8B72-F49E-7CE0141A466A}"/>
              </a:ext>
            </a:extLst>
          </p:cNvPr>
          <p:cNvSpPr/>
          <p:nvPr/>
        </p:nvSpPr>
        <p:spPr>
          <a:xfrm>
            <a:off x="2731880"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CF687C25-B42B-9440-0E34-A3FCCE8E4D9A}"/>
              </a:ext>
            </a:extLst>
          </p:cNvPr>
          <p:cNvSpPr/>
          <p:nvPr/>
        </p:nvSpPr>
        <p:spPr>
          <a:xfrm>
            <a:off x="4034333"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60246F5D-94A3-55FB-442B-738914527AB0}"/>
              </a:ext>
            </a:extLst>
          </p:cNvPr>
          <p:cNvSpPr/>
          <p:nvPr/>
        </p:nvSpPr>
        <p:spPr>
          <a:xfrm>
            <a:off x="5320878"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3B960F6C-EC96-4CFF-6BD5-236A32B279D4}"/>
              </a:ext>
            </a:extLst>
          </p:cNvPr>
          <p:cNvSpPr/>
          <p:nvPr/>
        </p:nvSpPr>
        <p:spPr>
          <a:xfrm>
            <a:off x="6623751"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AB2AC7E-B1AA-E9D8-8360-8062F6E376B6}"/>
              </a:ext>
            </a:extLst>
          </p:cNvPr>
          <p:cNvSpPr/>
          <p:nvPr/>
        </p:nvSpPr>
        <p:spPr>
          <a:xfrm>
            <a:off x="7918040" y="184604"/>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A9DCB28B-B4D0-F5FD-4FE7-43D66E740686}"/>
              </a:ext>
            </a:extLst>
          </p:cNvPr>
          <p:cNvSpPr/>
          <p:nvPr/>
        </p:nvSpPr>
        <p:spPr>
          <a:xfrm>
            <a:off x="9203706"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E68FA855-3085-242F-1D3A-24CA3C59ACA0}"/>
              </a:ext>
            </a:extLst>
          </p:cNvPr>
          <p:cNvSpPr/>
          <p:nvPr/>
        </p:nvSpPr>
        <p:spPr>
          <a:xfrm>
            <a:off x="10489372"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884C5776-8DE1-EBEB-9429-6F4E2CE5A373}"/>
              </a:ext>
            </a:extLst>
          </p:cNvPr>
          <p:cNvSpPr txBox="1"/>
          <p:nvPr/>
        </p:nvSpPr>
        <p:spPr>
          <a:xfrm>
            <a:off x="1759763" y="294165"/>
            <a:ext cx="1002197" cy="338554"/>
          </a:xfrm>
          <a:prstGeom prst="rect">
            <a:avLst/>
          </a:prstGeom>
          <a:noFill/>
        </p:spPr>
        <p:txBody>
          <a:bodyPr wrap="none" rtlCol="0">
            <a:spAutoFit/>
          </a:bodyPr>
          <a:lstStyle/>
          <a:p>
            <a:r>
              <a:rPr lang="de-AT" sz="1600" err="1">
                <a:solidFill>
                  <a:schemeClr val="bg1"/>
                </a:solidFill>
              </a:rPr>
              <a:t>Eligibility</a:t>
            </a:r>
            <a:endParaRPr lang="en-US" sz="1600">
              <a:solidFill>
                <a:schemeClr val="bg1"/>
              </a:solidFill>
            </a:endParaRPr>
          </a:p>
        </p:txBody>
      </p:sp>
      <p:sp>
        <p:nvSpPr>
          <p:cNvPr id="2" name="TextBox 1">
            <a:extLst>
              <a:ext uri="{FF2B5EF4-FFF2-40B4-BE49-F238E27FC236}">
                <a16:creationId xmlns:a16="http://schemas.microsoft.com/office/drawing/2014/main" id="{5AD6F52D-EF3C-76DF-B615-4C192538B3B8}"/>
              </a:ext>
            </a:extLst>
          </p:cNvPr>
          <p:cNvSpPr txBox="1"/>
          <p:nvPr/>
        </p:nvSpPr>
        <p:spPr>
          <a:xfrm>
            <a:off x="3030761" y="294165"/>
            <a:ext cx="1122423" cy="338554"/>
          </a:xfrm>
          <a:prstGeom prst="rect">
            <a:avLst/>
          </a:prstGeom>
          <a:noFill/>
        </p:spPr>
        <p:txBody>
          <a:bodyPr wrap="none" rtlCol="0">
            <a:spAutoFit/>
          </a:bodyPr>
          <a:lstStyle/>
          <a:p>
            <a:r>
              <a:rPr lang="de-AT" sz="1600" err="1">
                <a:solidFill>
                  <a:schemeClr val="bg1"/>
                </a:solidFill>
              </a:rPr>
              <a:t>Feasibility</a:t>
            </a:r>
            <a:endParaRPr lang="en-US" sz="1600">
              <a:solidFill>
                <a:schemeClr val="bg1"/>
              </a:solidFill>
            </a:endParaRPr>
          </a:p>
        </p:txBody>
      </p:sp>
      <p:sp>
        <p:nvSpPr>
          <p:cNvPr id="3" name="TextBox 2">
            <a:extLst>
              <a:ext uri="{FF2B5EF4-FFF2-40B4-BE49-F238E27FC236}">
                <a16:creationId xmlns:a16="http://schemas.microsoft.com/office/drawing/2014/main" id="{55FC92DC-1BCD-7CDA-561B-9611C2C45EB3}"/>
              </a:ext>
            </a:extLst>
          </p:cNvPr>
          <p:cNvSpPr txBox="1"/>
          <p:nvPr/>
        </p:nvSpPr>
        <p:spPr>
          <a:xfrm>
            <a:off x="4315682" y="157512"/>
            <a:ext cx="1069524" cy="584775"/>
          </a:xfrm>
          <a:prstGeom prst="rect">
            <a:avLst/>
          </a:prstGeom>
          <a:noFill/>
        </p:spPr>
        <p:txBody>
          <a:bodyPr wrap="none" rtlCol="0">
            <a:spAutoFit/>
          </a:bodyPr>
          <a:lstStyle/>
          <a:p>
            <a:pPr algn="ctr"/>
            <a:r>
              <a:rPr lang="de-AT" sz="1600">
                <a:solidFill>
                  <a:schemeClr val="bg1"/>
                </a:solidFill>
              </a:rPr>
              <a:t>Scientific</a:t>
            </a:r>
          </a:p>
          <a:p>
            <a:pPr algn="ctr"/>
            <a:r>
              <a:rPr lang="de-AT" sz="1600">
                <a:solidFill>
                  <a:schemeClr val="bg1"/>
                </a:solidFill>
              </a:rPr>
              <a:t>review</a:t>
            </a:r>
            <a:endParaRPr lang="en-US" sz="1600">
              <a:solidFill>
                <a:schemeClr val="bg1"/>
              </a:solidFill>
            </a:endParaRPr>
          </a:p>
        </p:txBody>
      </p:sp>
      <p:sp>
        <p:nvSpPr>
          <p:cNvPr id="4" name="TextBox 3">
            <a:extLst>
              <a:ext uri="{FF2B5EF4-FFF2-40B4-BE49-F238E27FC236}">
                <a16:creationId xmlns:a16="http://schemas.microsoft.com/office/drawing/2014/main" id="{4BDB123C-29DC-1C09-FCBC-8C6474D8AA6D}"/>
              </a:ext>
            </a:extLst>
          </p:cNvPr>
          <p:cNvSpPr txBox="1"/>
          <p:nvPr/>
        </p:nvSpPr>
        <p:spPr>
          <a:xfrm>
            <a:off x="5491938" y="171054"/>
            <a:ext cx="1172116" cy="584775"/>
          </a:xfrm>
          <a:prstGeom prst="rect">
            <a:avLst/>
          </a:prstGeom>
          <a:noFill/>
        </p:spPr>
        <p:txBody>
          <a:bodyPr wrap="none" rtlCol="0">
            <a:spAutoFit/>
          </a:bodyPr>
          <a:lstStyle/>
          <a:p>
            <a:pPr algn="ctr"/>
            <a:r>
              <a:rPr lang="de-AT" sz="1600">
                <a:solidFill>
                  <a:schemeClr val="bg1"/>
                </a:solidFill>
              </a:rPr>
              <a:t>USP</a:t>
            </a:r>
            <a:br>
              <a:rPr lang="de-AT" sz="1600">
                <a:solidFill>
                  <a:schemeClr val="bg1"/>
                </a:solidFill>
              </a:rPr>
            </a:br>
            <a:r>
              <a:rPr lang="de-AT" sz="1600" err="1">
                <a:solidFill>
                  <a:schemeClr val="bg1"/>
                </a:solidFill>
              </a:rPr>
              <a:t>validation</a:t>
            </a:r>
            <a:endParaRPr lang="en-US" sz="1600">
              <a:solidFill>
                <a:schemeClr val="bg1"/>
              </a:solidFill>
            </a:endParaRPr>
          </a:p>
        </p:txBody>
      </p:sp>
      <p:sp>
        <p:nvSpPr>
          <p:cNvPr id="5" name="TextBox 4">
            <a:extLst>
              <a:ext uri="{FF2B5EF4-FFF2-40B4-BE49-F238E27FC236}">
                <a16:creationId xmlns:a16="http://schemas.microsoft.com/office/drawing/2014/main" id="{3A1F0A7D-8764-5143-39DD-7546BCF16AC0}"/>
              </a:ext>
            </a:extLst>
          </p:cNvPr>
          <p:cNvSpPr txBox="1"/>
          <p:nvPr/>
        </p:nvSpPr>
        <p:spPr>
          <a:xfrm>
            <a:off x="6852811" y="166266"/>
            <a:ext cx="1071126" cy="584775"/>
          </a:xfrm>
          <a:prstGeom prst="rect">
            <a:avLst/>
          </a:prstGeom>
          <a:noFill/>
        </p:spPr>
        <p:txBody>
          <a:bodyPr wrap="none" rtlCol="0">
            <a:spAutoFit/>
          </a:bodyPr>
          <a:lstStyle/>
          <a:p>
            <a:pPr algn="ctr"/>
            <a:r>
              <a:rPr lang="de-AT" sz="1600">
                <a:solidFill>
                  <a:schemeClr val="bg1"/>
                </a:solidFill>
              </a:rPr>
              <a:t>Financial</a:t>
            </a:r>
            <a:br>
              <a:rPr lang="de-AT" sz="1600">
                <a:solidFill>
                  <a:schemeClr val="bg1"/>
                </a:solidFill>
              </a:rPr>
            </a:br>
            <a:r>
              <a:rPr lang="de-AT" sz="1600">
                <a:solidFill>
                  <a:schemeClr val="bg1"/>
                </a:solidFill>
              </a:rPr>
              <a:t>check</a:t>
            </a:r>
            <a:endParaRPr lang="en-US" sz="1600">
              <a:solidFill>
                <a:schemeClr val="bg1"/>
              </a:solidFill>
            </a:endParaRPr>
          </a:p>
        </p:txBody>
      </p:sp>
      <p:sp>
        <p:nvSpPr>
          <p:cNvPr id="8" name="TextBox 7">
            <a:extLst>
              <a:ext uri="{FF2B5EF4-FFF2-40B4-BE49-F238E27FC236}">
                <a16:creationId xmlns:a16="http://schemas.microsoft.com/office/drawing/2014/main" id="{B5BE4043-EBAF-A4B0-4CC8-8700F6B3B4E4}"/>
              </a:ext>
            </a:extLst>
          </p:cNvPr>
          <p:cNvSpPr txBox="1"/>
          <p:nvPr/>
        </p:nvSpPr>
        <p:spPr>
          <a:xfrm>
            <a:off x="8106864" y="280622"/>
            <a:ext cx="1353256" cy="338554"/>
          </a:xfrm>
          <a:prstGeom prst="rect">
            <a:avLst/>
          </a:prstGeom>
          <a:noFill/>
        </p:spPr>
        <p:txBody>
          <a:bodyPr wrap="none" rtlCol="0">
            <a:spAutoFit/>
          </a:bodyPr>
          <a:lstStyle/>
          <a:p>
            <a:pPr algn="ctr"/>
            <a:r>
              <a:rPr lang="en-US" sz="1600">
                <a:solidFill>
                  <a:schemeClr val="bg1"/>
                </a:solidFill>
              </a:rPr>
              <a:t>Preparation</a:t>
            </a:r>
          </a:p>
        </p:txBody>
      </p:sp>
      <p:sp>
        <p:nvSpPr>
          <p:cNvPr id="9" name="TextBox 8">
            <a:extLst>
              <a:ext uri="{FF2B5EF4-FFF2-40B4-BE49-F238E27FC236}">
                <a16:creationId xmlns:a16="http://schemas.microsoft.com/office/drawing/2014/main" id="{EB225C4D-D355-4687-9E60-8955B9A3A71A}"/>
              </a:ext>
            </a:extLst>
          </p:cNvPr>
          <p:cNvSpPr txBox="1"/>
          <p:nvPr/>
        </p:nvSpPr>
        <p:spPr>
          <a:xfrm>
            <a:off x="9470894" y="280622"/>
            <a:ext cx="1194558" cy="338554"/>
          </a:xfrm>
          <a:prstGeom prst="rect">
            <a:avLst/>
          </a:prstGeom>
          <a:noFill/>
        </p:spPr>
        <p:txBody>
          <a:bodyPr wrap="none" rtlCol="0">
            <a:spAutoFit/>
          </a:bodyPr>
          <a:lstStyle/>
          <a:p>
            <a:pPr algn="ctr"/>
            <a:r>
              <a:rPr lang="en-US" sz="1600">
                <a:solidFill>
                  <a:schemeClr val="bg1"/>
                </a:solidFill>
              </a:rPr>
              <a:t>TA project</a:t>
            </a:r>
          </a:p>
        </p:txBody>
      </p:sp>
      <p:sp>
        <p:nvSpPr>
          <p:cNvPr id="10" name="TextBox 9">
            <a:extLst>
              <a:ext uri="{FF2B5EF4-FFF2-40B4-BE49-F238E27FC236}">
                <a16:creationId xmlns:a16="http://schemas.microsoft.com/office/drawing/2014/main" id="{6CAE4D3D-3C96-3454-F211-AE40249D37E4}"/>
              </a:ext>
            </a:extLst>
          </p:cNvPr>
          <p:cNvSpPr txBox="1"/>
          <p:nvPr/>
        </p:nvSpPr>
        <p:spPr>
          <a:xfrm>
            <a:off x="10734225" y="294165"/>
            <a:ext cx="1152880" cy="338554"/>
          </a:xfrm>
          <a:prstGeom prst="rect">
            <a:avLst/>
          </a:prstGeom>
          <a:noFill/>
        </p:spPr>
        <p:txBody>
          <a:bodyPr wrap="none" rtlCol="0">
            <a:spAutoFit/>
          </a:bodyPr>
          <a:lstStyle/>
          <a:p>
            <a:pPr algn="ctr"/>
            <a:r>
              <a:rPr lang="en-US" sz="1600">
                <a:solidFill>
                  <a:schemeClr val="bg1"/>
                </a:solidFill>
              </a:rPr>
              <a:t>Reporting</a:t>
            </a:r>
          </a:p>
        </p:txBody>
      </p:sp>
      <p:sp>
        <p:nvSpPr>
          <p:cNvPr id="11" name="TextBox 10">
            <a:extLst>
              <a:ext uri="{FF2B5EF4-FFF2-40B4-BE49-F238E27FC236}">
                <a16:creationId xmlns:a16="http://schemas.microsoft.com/office/drawing/2014/main" id="{27949A8B-E106-97F1-656F-E16BA8DDE305}"/>
              </a:ext>
            </a:extLst>
          </p:cNvPr>
          <p:cNvSpPr txBox="1"/>
          <p:nvPr/>
        </p:nvSpPr>
        <p:spPr>
          <a:xfrm>
            <a:off x="248377" y="157509"/>
            <a:ext cx="1329210" cy="584775"/>
          </a:xfrm>
          <a:prstGeom prst="rect">
            <a:avLst/>
          </a:prstGeom>
          <a:noFill/>
        </p:spPr>
        <p:txBody>
          <a:bodyPr wrap="none" rtlCol="0">
            <a:spAutoFit/>
          </a:bodyPr>
          <a:lstStyle/>
          <a:p>
            <a:pPr algn="ctr"/>
            <a:r>
              <a:rPr lang="de-AT" sz="1600" err="1">
                <a:solidFill>
                  <a:schemeClr val="bg1"/>
                </a:solidFill>
              </a:rPr>
              <a:t>Pre</a:t>
            </a:r>
            <a:r>
              <a:rPr lang="de-AT" sz="1600">
                <a:solidFill>
                  <a:schemeClr val="bg1"/>
                </a:solidFill>
              </a:rPr>
              <a:t>-</a:t>
            </a:r>
            <a:br>
              <a:rPr lang="de-AT" sz="1600">
                <a:solidFill>
                  <a:schemeClr val="bg1"/>
                </a:solidFill>
              </a:rPr>
            </a:br>
            <a:r>
              <a:rPr lang="de-AT" sz="1600" err="1">
                <a:solidFill>
                  <a:schemeClr val="bg1"/>
                </a:solidFill>
              </a:rPr>
              <a:t>application</a:t>
            </a:r>
            <a:endParaRPr lang="en-US" sz="1600">
              <a:solidFill>
                <a:schemeClr val="bg1"/>
              </a:solidFill>
            </a:endParaRPr>
          </a:p>
        </p:txBody>
      </p:sp>
      <p:sp>
        <p:nvSpPr>
          <p:cNvPr id="21" name="Rectangle 20">
            <a:extLst>
              <a:ext uri="{FF2B5EF4-FFF2-40B4-BE49-F238E27FC236}">
                <a16:creationId xmlns:a16="http://schemas.microsoft.com/office/drawing/2014/main" id="{5FE5E598-B2D5-C18E-5794-F8727AF3DC8C}"/>
              </a:ext>
            </a:extLst>
          </p:cNvPr>
          <p:cNvSpPr/>
          <p:nvPr/>
        </p:nvSpPr>
        <p:spPr>
          <a:xfrm>
            <a:off x="643643" y="1451539"/>
            <a:ext cx="6136554" cy="3231654"/>
          </a:xfrm>
          <a:prstGeom prst="rect">
            <a:avLst/>
          </a:prstGeom>
        </p:spPr>
        <p:txBody>
          <a:bodyPr wrap="square">
            <a:spAutoFit/>
          </a:bodyPr>
          <a:lstStyle/>
          <a:p>
            <a:r>
              <a:rPr lang="en-GB" sz="2400" b="1">
                <a:solidFill>
                  <a:schemeClr val="accent1"/>
                </a:solidFill>
              </a:rPr>
              <a:t>Hosting agreement</a:t>
            </a:r>
          </a:p>
          <a:p>
            <a:pPr marL="342900" indent="-342900">
              <a:buFont typeface="Arial" panose="020B0604020202020204" pitchFamily="34" charset="0"/>
              <a:buChar char="•"/>
            </a:pPr>
            <a:r>
              <a:rPr lang="en-GB" sz="2000"/>
              <a:t>Terms of reference</a:t>
            </a:r>
          </a:p>
          <a:p>
            <a:pPr marL="342900" indent="-342900">
              <a:buFont typeface="Arial" panose="020B0604020202020204" pitchFamily="34" charset="0"/>
              <a:buChar char="•"/>
            </a:pPr>
            <a:r>
              <a:rPr lang="en-GB" sz="2000"/>
              <a:t>Dates, service provided, etc</a:t>
            </a:r>
          </a:p>
          <a:p>
            <a:pPr marL="342900" indent="-342900">
              <a:buFont typeface="Arial" panose="020B0604020202020204" pitchFamily="34" charset="0"/>
              <a:buChar char="•"/>
            </a:pPr>
            <a:r>
              <a:rPr lang="en-GB" sz="2000"/>
              <a:t>Obligations and guidelines</a:t>
            </a:r>
          </a:p>
          <a:p>
            <a:pPr marL="342900" indent="-342900">
              <a:buFont typeface="Arial" panose="020B0604020202020204" pitchFamily="34" charset="0"/>
              <a:buChar char="•"/>
            </a:pPr>
            <a:r>
              <a:rPr lang="en-GB" sz="2000"/>
              <a:t>Open science and data management</a:t>
            </a:r>
          </a:p>
          <a:p>
            <a:pPr marL="342900" indent="-342900">
              <a:buFont typeface="Arial" panose="020B0604020202020204" pitchFamily="34" charset="0"/>
              <a:buChar char="•"/>
            </a:pPr>
            <a:r>
              <a:rPr lang="en-GB" sz="2000"/>
              <a:t>Acknowledgements (patents, publications, etc.)</a:t>
            </a:r>
          </a:p>
          <a:p>
            <a:pPr marL="342900" indent="-342900">
              <a:buFont typeface="Arial" panose="020B0604020202020204" pitchFamily="34" charset="0"/>
              <a:buChar char="•"/>
            </a:pPr>
            <a:r>
              <a:rPr lang="en-GB" sz="2000"/>
              <a:t>“Light” document</a:t>
            </a:r>
          </a:p>
          <a:p>
            <a:pPr marL="342900" indent="-342900">
              <a:buFont typeface="Arial" panose="020B0604020202020204" pitchFamily="34" charset="0"/>
              <a:buChar char="•"/>
            </a:pPr>
            <a:r>
              <a:rPr lang="en-GB" sz="2000"/>
              <a:t>Additional contracts may be used by service provider</a:t>
            </a:r>
          </a:p>
        </p:txBody>
      </p:sp>
      <p:sp>
        <p:nvSpPr>
          <p:cNvPr id="24" name="Rectangle 23">
            <a:extLst>
              <a:ext uri="{FF2B5EF4-FFF2-40B4-BE49-F238E27FC236}">
                <a16:creationId xmlns:a16="http://schemas.microsoft.com/office/drawing/2014/main" id="{C5EECCC5-EA12-D060-C548-A17ED2D680FD}"/>
              </a:ext>
            </a:extLst>
          </p:cNvPr>
          <p:cNvSpPr/>
          <p:nvPr/>
        </p:nvSpPr>
        <p:spPr>
          <a:xfrm>
            <a:off x="5846731" y="5072110"/>
            <a:ext cx="5873522" cy="1200329"/>
          </a:xfrm>
          <a:prstGeom prst="rect">
            <a:avLst/>
          </a:prstGeom>
        </p:spPr>
        <p:txBody>
          <a:bodyPr wrap="square">
            <a:spAutoFit/>
          </a:bodyPr>
          <a:lstStyle/>
          <a:p>
            <a:r>
              <a:rPr lang="en-GB"/>
              <a:t>Who:</a:t>
            </a:r>
          </a:p>
          <a:p>
            <a:pPr marL="342900" indent="-342900">
              <a:buFont typeface="Arial" panose="020B0604020202020204" pitchFamily="34" charset="0"/>
              <a:buChar char="•"/>
            </a:pPr>
            <a:r>
              <a:rPr lang="en-GB"/>
              <a:t>Access Officer to provide template</a:t>
            </a:r>
          </a:p>
          <a:p>
            <a:pPr marL="342900" indent="-342900">
              <a:buFont typeface="Arial" panose="020B0604020202020204" pitchFamily="34" charset="0"/>
              <a:buChar char="•"/>
            </a:pPr>
            <a:r>
              <a:rPr lang="en-GB"/>
              <a:t>Access Managers to customise and send to user</a:t>
            </a:r>
          </a:p>
          <a:p>
            <a:pPr marL="342900" indent="-342900">
              <a:buFont typeface="Arial" panose="020B0604020202020204" pitchFamily="34" charset="0"/>
              <a:buChar char="•"/>
            </a:pPr>
            <a:r>
              <a:rPr lang="en-GB"/>
              <a:t>Signed by all parties</a:t>
            </a:r>
          </a:p>
        </p:txBody>
      </p:sp>
      <p:pic>
        <p:nvPicPr>
          <p:cNvPr id="25" name="Picture 2" descr="Signing Contract Images | Free Photos ...">
            <a:extLst>
              <a:ext uri="{FF2B5EF4-FFF2-40B4-BE49-F238E27FC236}">
                <a16:creationId xmlns:a16="http://schemas.microsoft.com/office/drawing/2014/main" id="{C31C2C1C-17F4-E07E-1663-894F79097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248" y="1603873"/>
            <a:ext cx="3599583" cy="239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23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F81B-893E-A978-E3F1-B415904163DC}"/>
            </a:ext>
          </a:extLst>
        </p:cNvPr>
        <p:cNvGrpSpPr/>
        <p:nvPr/>
      </p:nvGrpSpPr>
      <p:grpSpPr>
        <a:xfrm>
          <a:off x="0" y="0"/>
          <a:ext cx="0" cy="0"/>
          <a:chOff x="0" y="0"/>
          <a:chExt cx="0" cy="0"/>
        </a:xfrm>
      </p:grpSpPr>
      <p:sp>
        <p:nvSpPr>
          <p:cNvPr id="6" name="Arrow: Chevron 5">
            <a:extLst>
              <a:ext uri="{FF2B5EF4-FFF2-40B4-BE49-F238E27FC236}">
                <a16:creationId xmlns:a16="http://schemas.microsoft.com/office/drawing/2014/main" id="{D2C9F6CA-11F1-CDE8-753F-E9876E4AFF18}"/>
              </a:ext>
            </a:extLst>
          </p:cNvPr>
          <p:cNvSpPr/>
          <p:nvPr/>
        </p:nvSpPr>
        <p:spPr>
          <a:xfrm>
            <a:off x="152250" y="184601"/>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A4B3038C-34CB-67CC-9B54-041923CA2FC8}"/>
              </a:ext>
            </a:extLst>
          </p:cNvPr>
          <p:cNvSpPr/>
          <p:nvPr/>
        </p:nvSpPr>
        <p:spPr>
          <a:xfrm>
            <a:off x="1446959" y="184602"/>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10B54D46-081F-31AF-BD7E-F8F48F76AC1A}"/>
              </a:ext>
            </a:extLst>
          </p:cNvPr>
          <p:cNvSpPr/>
          <p:nvPr/>
        </p:nvSpPr>
        <p:spPr>
          <a:xfrm>
            <a:off x="2731880"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5A8FDFE0-2CB4-A992-F907-92FCDC7B15A2}"/>
              </a:ext>
            </a:extLst>
          </p:cNvPr>
          <p:cNvSpPr/>
          <p:nvPr/>
        </p:nvSpPr>
        <p:spPr>
          <a:xfrm>
            <a:off x="4034333"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0CB7D315-2D8F-2AE4-ED50-4C87BF13A9A8}"/>
              </a:ext>
            </a:extLst>
          </p:cNvPr>
          <p:cNvSpPr/>
          <p:nvPr/>
        </p:nvSpPr>
        <p:spPr>
          <a:xfrm>
            <a:off x="5320878"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4EC1648B-4A92-321B-3C60-9CB9F0C65365}"/>
              </a:ext>
            </a:extLst>
          </p:cNvPr>
          <p:cNvSpPr/>
          <p:nvPr/>
        </p:nvSpPr>
        <p:spPr>
          <a:xfrm>
            <a:off x="6623751"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BAC855CC-DE10-5472-E2F1-3F79C695B806}"/>
              </a:ext>
            </a:extLst>
          </p:cNvPr>
          <p:cNvSpPr/>
          <p:nvPr/>
        </p:nvSpPr>
        <p:spPr>
          <a:xfrm>
            <a:off x="7918040" y="184604"/>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E717C1B4-3628-9FEC-5EC5-C784F93541D6}"/>
              </a:ext>
            </a:extLst>
          </p:cNvPr>
          <p:cNvSpPr/>
          <p:nvPr/>
        </p:nvSpPr>
        <p:spPr>
          <a:xfrm>
            <a:off x="9203706"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FCFEC23B-D33F-938C-8DE4-83EEB94DD54B}"/>
              </a:ext>
            </a:extLst>
          </p:cNvPr>
          <p:cNvSpPr/>
          <p:nvPr/>
        </p:nvSpPr>
        <p:spPr>
          <a:xfrm>
            <a:off x="10489372"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0BE071E8-9986-5582-163B-756F92943B2F}"/>
              </a:ext>
            </a:extLst>
          </p:cNvPr>
          <p:cNvSpPr txBox="1"/>
          <p:nvPr/>
        </p:nvSpPr>
        <p:spPr>
          <a:xfrm>
            <a:off x="1759763" y="294165"/>
            <a:ext cx="1002197" cy="338554"/>
          </a:xfrm>
          <a:prstGeom prst="rect">
            <a:avLst/>
          </a:prstGeom>
          <a:noFill/>
        </p:spPr>
        <p:txBody>
          <a:bodyPr wrap="none" rtlCol="0">
            <a:spAutoFit/>
          </a:bodyPr>
          <a:lstStyle/>
          <a:p>
            <a:r>
              <a:rPr lang="de-AT" sz="1600" err="1">
                <a:solidFill>
                  <a:schemeClr val="bg1"/>
                </a:solidFill>
              </a:rPr>
              <a:t>Eligibility</a:t>
            </a:r>
            <a:endParaRPr lang="en-US" sz="1600">
              <a:solidFill>
                <a:schemeClr val="bg1"/>
              </a:solidFill>
            </a:endParaRPr>
          </a:p>
        </p:txBody>
      </p:sp>
      <p:sp>
        <p:nvSpPr>
          <p:cNvPr id="2" name="TextBox 1">
            <a:extLst>
              <a:ext uri="{FF2B5EF4-FFF2-40B4-BE49-F238E27FC236}">
                <a16:creationId xmlns:a16="http://schemas.microsoft.com/office/drawing/2014/main" id="{5E133CE2-33EA-F3C9-E887-8103AD00445A}"/>
              </a:ext>
            </a:extLst>
          </p:cNvPr>
          <p:cNvSpPr txBox="1"/>
          <p:nvPr/>
        </p:nvSpPr>
        <p:spPr>
          <a:xfrm>
            <a:off x="3030761" y="294165"/>
            <a:ext cx="1122423" cy="338554"/>
          </a:xfrm>
          <a:prstGeom prst="rect">
            <a:avLst/>
          </a:prstGeom>
          <a:noFill/>
        </p:spPr>
        <p:txBody>
          <a:bodyPr wrap="none" rtlCol="0">
            <a:spAutoFit/>
          </a:bodyPr>
          <a:lstStyle/>
          <a:p>
            <a:r>
              <a:rPr lang="de-AT" sz="1600" err="1">
                <a:solidFill>
                  <a:schemeClr val="bg1"/>
                </a:solidFill>
              </a:rPr>
              <a:t>Feasibility</a:t>
            </a:r>
            <a:endParaRPr lang="en-US" sz="1600">
              <a:solidFill>
                <a:schemeClr val="bg1"/>
              </a:solidFill>
            </a:endParaRPr>
          </a:p>
        </p:txBody>
      </p:sp>
      <p:sp>
        <p:nvSpPr>
          <p:cNvPr id="3" name="TextBox 2">
            <a:extLst>
              <a:ext uri="{FF2B5EF4-FFF2-40B4-BE49-F238E27FC236}">
                <a16:creationId xmlns:a16="http://schemas.microsoft.com/office/drawing/2014/main" id="{B690A9B3-97EB-F8DD-7A04-DDFC1C5E529D}"/>
              </a:ext>
            </a:extLst>
          </p:cNvPr>
          <p:cNvSpPr txBox="1"/>
          <p:nvPr/>
        </p:nvSpPr>
        <p:spPr>
          <a:xfrm>
            <a:off x="4315682" y="157512"/>
            <a:ext cx="1069524" cy="584775"/>
          </a:xfrm>
          <a:prstGeom prst="rect">
            <a:avLst/>
          </a:prstGeom>
          <a:noFill/>
        </p:spPr>
        <p:txBody>
          <a:bodyPr wrap="none" rtlCol="0">
            <a:spAutoFit/>
          </a:bodyPr>
          <a:lstStyle/>
          <a:p>
            <a:pPr algn="ctr"/>
            <a:r>
              <a:rPr lang="de-AT" sz="1600">
                <a:solidFill>
                  <a:schemeClr val="bg1"/>
                </a:solidFill>
              </a:rPr>
              <a:t>Scientific</a:t>
            </a:r>
          </a:p>
          <a:p>
            <a:pPr algn="ctr"/>
            <a:r>
              <a:rPr lang="de-AT" sz="1600">
                <a:solidFill>
                  <a:schemeClr val="bg1"/>
                </a:solidFill>
              </a:rPr>
              <a:t>review</a:t>
            </a:r>
            <a:endParaRPr lang="en-US" sz="1600">
              <a:solidFill>
                <a:schemeClr val="bg1"/>
              </a:solidFill>
            </a:endParaRPr>
          </a:p>
        </p:txBody>
      </p:sp>
      <p:sp>
        <p:nvSpPr>
          <p:cNvPr id="4" name="TextBox 3">
            <a:extLst>
              <a:ext uri="{FF2B5EF4-FFF2-40B4-BE49-F238E27FC236}">
                <a16:creationId xmlns:a16="http://schemas.microsoft.com/office/drawing/2014/main" id="{5650B35F-A3A4-7DC4-0D00-7356311C06B5}"/>
              </a:ext>
            </a:extLst>
          </p:cNvPr>
          <p:cNvSpPr txBox="1"/>
          <p:nvPr/>
        </p:nvSpPr>
        <p:spPr>
          <a:xfrm>
            <a:off x="5491938" y="171054"/>
            <a:ext cx="1172116" cy="584775"/>
          </a:xfrm>
          <a:prstGeom prst="rect">
            <a:avLst/>
          </a:prstGeom>
          <a:noFill/>
        </p:spPr>
        <p:txBody>
          <a:bodyPr wrap="none" rtlCol="0">
            <a:spAutoFit/>
          </a:bodyPr>
          <a:lstStyle/>
          <a:p>
            <a:pPr algn="ctr"/>
            <a:r>
              <a:rPr lang="de-AT" sz="1600">
                <a:solidFill>
                  <a:schemeClr val="bg1"/>
                </a:solidFill>
              </a:rPr>
              <a:t>USP</a:t>
            </a:r>
            <a:br>
              <a:rPr lang="de-AT" sz="1600">
                <a:solidFill>
                  <a:schemeClr val="bg1"/>
                </a:solidFill>
              </a:rPr>
            </a:br>
            <a:r>
              <a:rPr lang="de-AT" sz="1600" err="1">
                <a:solidFill>
                  <a:schemeClr val="bg1"/>
                </a:solidFill>
              </a:rPr>
              <a:t>validation</a:t>
            </a:r>
            <a:endParaRPr lang="en-US" sz="1600">
              <a:solidFill>
                <a:schemeClr val="bg1"/>
              </a:solidFill>
            </a:endParaRPr>
          </a:p>
        </p:txBody>
      </p:sp>
      <p:sp>
        <p:nvSpPr>
          <p:cNvPr id="5" name="TextBox 4">
            <a:extLst>
              <a:ext uri="{FF2B5EF4-FFF2-40B4-BE49-F238E27FC236}">
                <a16:creationId xmlns:a16="http://schemas.microsoft.com/office/drawing/2014/main" id="{43070357-3842-45C6-4E40-E2697424C047}"/>
              </a:ext>
            </a:extLst>
          </p:cNvPr>
          <p:cNvSpPr txBox="1"/>
          <p:nvPr/>
        </p:nvSpPr>
        <p:spPr>
          <a:xfrm>
            <a:off x="6852811" y="166266"/>
            <a:ext cx="1071126" cy="584775"/>
          </a:xfrm>
          <a:prstGeom prst="rect">
            <a:avLst/>
          </a:prstGeom>
          <a:noFill/>
        </p:spPr>
        <p:txBody>
          <a:bodyPr wrap="none" rtlCol="0">
            <a:spAutoFit/>
          </a:bodyPr>
          <a:lstStyle/>
          <a:p>
            <a:pPr algn="ctr"/>
            <a:r>
              <a:rPr lang="de-AT" sz="1600">
                <a:solidFill>
                  <a:schemeClr val="bg1"/>
                </a:solidFill>
              </a:rPr>
              <a:t>Financial</a:t>
            </a:r>
            <a:br>
              <a:rPr lang="de-AT" sz="1600">
                <a:solidFill>
                  <a:schemeClr val="bg1"/>
                </a:solidFill>
              </a:rPr>
            </a:br>
            <a:r>
              <a:rPr lang="de-AT" sz="1600">
                <a:solidFill>
                  <a:schemeClr val="bg1"/>
                </a:solidFill>
              </a:rPr>
              <a:t>check</a:t>
            </a:r>
            <a:endParaRPr lang="en-US" sz="1600">
              <a:solidFill>
                <a:schemeClr val="bg1"/>
              </a:solidFill>
            </a:endParaRPr>
          </a:p>
        </p:txBody>
      </p:sp>
      <p:sp>
        <p:nvSpPr>
          <p:cNvPr id="8" name="TextBox 7">
            <a:extLst>
              <a:ext uri="{FF2B5EF4-FFF2-40B4-BE49-F238E27FC236}">
                <a16:creationId xmlns:a16="http://schemas.microsoft.com/office/drawing/2014/main" id="{E5599103-A8C0-93ED-244D-495ACA8AF3BF}"/>
              </a:ext>
            </a:extLst>
          </p:cNvPr>
          <p:cNvSpPr txBox="1"/>
          <p:nvPr/>
        </p:nvSpPr>
        <p:spPr>
          <a:xfrm>
            <a:off x="8106864" y="280622"/>
            <a:ext cx="1353256" cy="338554"/>
          </a:xfrm>
          <a:prstGeom prst="rect">
            <a:avLst/>
          </a:prstGeom>
          <a:noFill/>
        </p:spPr>
        <p:txBody>
          <a:bodyPr wrap="none" rtlCol="0">
            <a:spAutoFit/>
          </a:bodyPr>
          <a:lstStyle/>
          <a:p>
            <a:pPr algn="ctr"/>
            <a:r>
              <a:rPr lang="en-US" sz="1600">
                <a:solidFill>
                  <a:schemeClr val="bg1"/>
                </a:solidFill>
              </a:rPr>
              <a:t>Preparation</a:t>
            </a:r>
          </a:p>
        </p:txBody>
      </p:sp>
      <p:sp>
        <p:nvSpPr>
          <p:cNvPr id="9" name="TextBox 8">
            <a:extLst>
              <a:ext uri="{FF2B5EF4-FFF2-40B4-BE49-F238E27FC236}">
                <a16:creationId xmlns:a16="http://schemas.microsoft.com/office/drawing/2014/main" id="{A975423D-E4A7-BD25-A0ED-630724C6420B}"/>
              </a:ext>
            </a:extLst>
          </p:cNvPr>
          <p:cNvSpPr txBox="1"/>
          <p:nvPr/>
        </p:nvSpPr>
        <p:spPr>
          <a:xfrm>
            <a:off x="9470894" y="280622"/>
            <a:ext cx="1194558" cy="338554"/>
          </a:xfrm>
          <a:prstGeom prst="rect">
            <a:avLst/>
          </a:prstGeom>
          <a:noFill/>
        </p:spPr>
        <p:txBody>
          <a:bodyPr wrap="none" rtlCol="0">
            <a:spAutoFit/>
          </a:bodyPr>
          <a:lstStyle/>
          <a:p>
            <a:pPr algn="ctr"/>
            <a:r>
              <a:rPr lang="en-US" sz="1600">
                <a:solidFill>
                  <a:schemeClr val="bg1"/>
                </a:solidFill>
              </a:rPr>
              <a:t>TA project</a:t>
            </a:r>
          </a:p>
        </p:txBody>
      </p:sp>
      <p:sp>
        <p:nvSpPr>
          <p:cNvPr id="10" name="TextBox 9">
            <a:extLst>
              <a:ext uri="{FF2B5EF4-FFF2-40B4-BE49-F238E27FC236}">
                <a16:creationId xmlns:a16="http://schemas.microsoft.com/office/drawing/2014/main" id="{424BFCCD-7EB2-EB94-CAAB-4D6AD249B0E2}"/>
              </a:ext>
            </a:extLst>
          </p:cNvPr>
          <p:cNvSpPr txBox="1"/>
          <p:nvPr/>
        </p:nvSpPr>
        <p:spPr>
          <a:xfrm>
            <a:off x="10734225" y="294165"/>
            <a:ext cx="1152880" cy="338554"/>
          </a:xfrm>
          <a:prstGeom prst="rect">
            <a:avLst/>
          </a:prstGeom>
          <a:noFill/>
        </p:spPr>
        <p:txBody>
          <a:bodyPr wrap="none" rtlCol="0">
            <a:spAutoFit/>
          </a:bodyPr>
          <a:lstStyle/>
          <a:p>
            <a:pPr algn="ctr"/>
            <a:r>
              <a:rPr lang="en-US" sz="1600">
                <a:solidFill>
                  <a:schemeClr val="bg1"/>
                </a:solidFill>
              </a:rPr>
              <a:t>Reporting</a:t>
            </a:r>
          </a:p>
        </p:txBody>
      </p:sp>
      <p:sp>
        <p:nvSpPr>
          <p:cNvPr id="11" name="TextBox 10">
            <a:extLst>
              <a:ext uri="{FF2B5EF4-FFF2-40B4-BE49-F238E27FC236}">
                <a16:creationId xmlns:a16="http://schemas.microsoft.com/office/drawing/2014/main" id="{1244D5E9-AACE-AD40-DB83-18E50EF5D3BD}"/>
              </a:ext>
            </a:extLst>
          </p:cNvPr>
          <p:cNvSpPr txBox="1"/>
          <p:nvPr/>
        </p:nvSpPr>
        <p:spPr>
          <a:xfrm>
            <a:off x="248377" y="157509"/>
            <a:ext cx="1329210" cy="584775"/>
          </a:xfrm>
          <a:prstGeom prst="rect">
            <a:avLst/>
          </a:prstGeom>
          <a:noFill/>
        </p:spPr>
        <p:txBody>
          <a:bodyPr wrap="none" rtlCol="0">
            <a:spAutoFit/>
          </a:bodyPr>
          <a:lstStyle/>
          <a:p>
            <a:pPr algn="ctr"/>
            <a:r>
              <a:rPr lang="de-AT" sz="1600" err="1">
                <a:solidFill>
                  <a:schemeClr val="bg1"/>
                </a:solidFill>
              </a:rPr>
              <a:t>Pre</a:t>
            </a:r>
            <a:r>
              <a:rPr lang="de-AT" sz="1600">
                <a:solidFill>
                  <a:schemeClr val="bg1"/>
                </a:solidFill>
              </a:rPr>
              <a:t>-</a:t>
            </a:r>
            <a:br>
              <a:rPr lang="de-AT" sz="1600">
                <a:solidFill>
                  <a:schemeClr val="bg1"/>
                </a:solidFill>
              </a:rPr>
            </a:br>
            <a:r>
              <a:rPr lang="de-AT" sz="1600" err="1">
                <a:solidFill>
                  <a:schemeClr val="bg1"/>
                </a:solidFill>
              </a:rPr>
              <a:t>application</a:t>
            </a:r>
            <a:endParaRPr lang="en-US" sz="1600">
              <a:solidFill>
                <a:schemeClr val="bg1"/>
              </a:solidFill>
            </a:endParaRPr>
          </a:p>
        </p:txBody>
      </p:sp>
      <p:sp>
        <p:nvSpPr>
          <p:cNvPr id="26" name="Rectangle 25">
            <a:extLst>
              <a:ext uri="{FF2B5EF4-FFF2-40B4-BE49-F238E27FC236}">
                <a16:creationId xmlns:a16="http://schemas.microsoft.com/office/drawing/2014/main" id="{1530344E-7071-7A71-B103-34C09629711B}"/>
              </a:ext>
            </a:extLst>
          </p:cNvPr>
          <p:cNvSpPr/>
          <p:nvPr/>
        </p:nvSpPr>
        <p:spPr>
          <a:xfrm>
            <a:off x="5883523" y="1406674"/>
            <a:ext cx="6136554" cy="461665"/>
          </a:xfrm>
          <a:prstGeom prst="rect">
            <a:avLst/>
          </a:prstGeom>
        </p:spPr>
        <p:txBody>
          <a:bodyPr wrap="square">
            <a:spAutoFit/>
          </a:bodyPr>
          <a:lstStyle/>
          <a:p>
            <a:r>
              <a:rPr lang="en-GB" sz="2400" b="1">
                <a:solidFill>
                  <a:schemeClr val="accent1"/>
                </a:solidFill>
              </a:rPr>
              <a:t>Data Management Plan (DMP)</a:t>
            </a:r>
          </a:p>
        </p:txBody>
      </p:sp>
      <p:sp>
        <p:nvSpPr>
          <p:cNvPr id="27" name="Rectangle 26">
            <a:extLst>
              <a:ext uri="{FF2B5EF4-FFF2-40B4-BE49-F238E27FC236}">
                <a16:creationId xmlns:a16="http://schemas.microsoft.com/office/drawing/2014/main" id="{766E5162-C720-37A5-DC63-B318AE8D7E9B}"/>
              </a:ext>
            </a:extLst>
          </p:cNvPr>
          <p:cNvSpPr/>
          <p:nvPr/>
        </p:nvSpPr>
        <p:spPr>
          <a:xfrm>
            <a:off x="5889446" y="1977908"/>
            <a:ext cx="6060607" cy="4401205"/>
          </a:xfrm>
          <a:prstGeom prst="rect">
            <a:avLst/>
          </a:prstGeom>
        </p:spPr>
        <p:txBody>
          <a:bodyPr wrap="square">
            <a:spAutoFit/>
          </a:bodyPr>
          <a:lstStyle/>
          <a:p>
            <a:pPr marL="342900" indent="-342900">
              <a:buFont typeface="Arial" panose="020B0604020202020204" pitchFamily="34" charset="0"/>
              <a:buChar char="•"/>
            </a:pPr>
            <a:r>
              <a:rPr lang="en-GB" sz="2000"/>
              <a:t>Guidelines on FAIR and open data</a:t>
            </a:r>
          </a:p>
          <a:p>
            <a:pPr marL="342900" indent="-342900">
              <a:buFont typeface="Arial" panose="020B0604020202020204" pitchFamily="34" charset="0"/>
              <a:buChar char="•"/>
            </a:pPr>
            <a:r>
              <a:rPr lang="en-GB" sz="2000"/>
              <a:t>Before application:</a:t>
            </a:r>
          </a:p>
          <a:p>
            <a:pPr marL="800100" lvl="1" indent="-342900">
              <a:buFont typeface="Arial" panose="020B0604020202020204" pitchFamily="34" charset="0"/>
              <a:buChar char="•"/>
            </a:pPr>
            <a:r>
              <a:rPr lang="en-GB" sz="2000"/>
              <a:t>Need to know what FAIR and open means</a:t>
            </a:r>
          </a:p>
          <a:p>
            <a:pPr marL="800100" lvl="1" indent="-342900">
              <a:buFont typeface="Arial" panose="020B0604020202020204" pitchFamily="34" charset="0"/>
              <a:buChar char="•"/>
            </a:pPr>
            <a:r>
              <a:rPr lang="en-GB" sz="2000"/>
              <a:t>Need to agree to comply</a:t>
            </a:r>
          </a:p>
          <a:p>
            <a:pPr marL="342900" indent="-342900">
              <a:buFont typeface="Arial" panose="020B0604020202020204" pitchFamily="34" charset="0"/>
              <a:buChar char="•"/>
            </a:pPr>
            <a:r>
              <a:rPr lang="en-GB" sz="2000"/>
              <a:t>Once application approved:</a:t>
            </a:r>
          </a:p>
          <a:p>
            <a:pPr marL="800100" lvl="1" indent="-342900">
              <a:buFont typeface="Arial" panose="020B0604020202020204" pitchFamily="34" charset="0"/>
              <a:buChar char="•"/>
            </a:pPr>
            <a:r>
              <a:rPr lang="en-GB" sz="2000"/>
              <a:t>Within a month (before access)</a:t>
            </a:r>
          </a:p>
          <a:p>
            <a:pPr marL="800100" lvl="1" indent="-342900">
              <a:buFont typeface="Arial" panose="020B0604020202020204" pitchFamily="34" charset="0"/>
              <a:buChar char="•"/>
            </a:pPr>
            <a:r>
              <a:rPr lang="en-GB" sz="2000"/>
              <a:t>Download DMP applicable to project type</a:t>
            </a:r>
          </a:p>
          <a:p>
            <a:pPr marL="342900" indent="-342900">
              <a:buFont typeface="Arial" panose="020B0604020202020204" pitchFamily="34" charset="0"/>
              <a:buChar char="•"/>
            </a:pPr>
            <a:r>
              <a:rPr lang="en-GB" sz="2000"/>
              <a:t>Before project: Fill in as much as possible</a:t>
            </a:r>
          </a:p>
          <a:p>
            <a:pPr marL="342900" indent="-342900">
              <a:buFont typeface="Arial" panose="020B0604020202020204" pitchFamily="34" charset="0"/>
              <a:buChar char="•"/>
            </a:pPr>
            <a:r>
              <a:rPr lang="en-GB" sz="2000"/>
              <a:t>After project: Fill in more</a:t>
            </a:r>
          </a:p>
          <a:p>
            <a:pPr marL="342900" indent="-342900">
              <a:buFont typeface="Arial" panose="020B0604020202020204" pitchFamily="34" charset="0"/>
              <a:buChar char="•"/>
            </a:pPr>
            <a:r>
              <a:rPr lang="en-GB" sz="2000"/>
              <a:t>After analysis: Fill in more</a:t>
            </a:r>
          </a:p>
          <a:p>
            <a:pPr marL="342900" indent="-342900">
              <a:buFont typeface="Arial" panose="020B0604020202020204" pitchFamily="34" charset="0"/>
              <a:buChar char="•"/>
            </a:pPr>
            <a:r>
              <a:rPr lang="en-GB" sz="2000" err="1"/>
              <a:t>OpenAIRE</a:t>
            </a:r>
            <a:endParaRPr lang="en-GB" sz="2000"/>
          </a:p>
          <a:p>
            <a:pPr marL="342900" indent="-342900">
              <a:buFont typeface="Arial" panose="020B0604020202020204" pitchFamily="34" charset="0"/>
              <a:buChar char="•"/>
            </a:pPr>
            <a:endParaRPr lang="en-GB" sz="2000"/>
          </a:p>
        </p:txBody>
      </p:sp>
      <p:pic>
        <p:nvPicPr>
          <p:cNvPr id="28" name="Picture 2" descr="Free statistic wordpress web vector">
            <a:extLst>
              <a:ext uri="{FF2B5EF4-FFF2-40B4-BE49-F238E27FC236}">
                <a16:creationId xmlns:a16="http://schemas.microsoft.com/office/drawing/2014/main" id="{9F128957-6219-5AB1-963A-69CEDF33B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51" y="2386559"/>
            <a:ext cx="3221531" cy="245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61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F7FE-CFC3-C2EE-FA15-A7582E3CDDC9}"/>
            </a:ext>
          </a:extLst>
        </p:cNvPr>
        <p:cNvGrpSpPr/>
        <p:nvPr/>
      </p:nvGrpSpPr>
      <p:grpSpPr>
        <a:xfrm>
          <a:off x="0" y="0"/>
          <a:ext cx="0" cy="0"/>
          <a:chOff x="0" y="0"/>
          <a:chExt cx="0" cy="0"/>
        </a:xfrm>
      </p:grpSpPr>
      <p:sp>
        <p:nvSpPr>
          <p:cNvPr id="6" name="Arrow: Chevron 5">
            <a:extLst>
              <a:ext uri="{FF2B5EF4-FFF2-40B4-BE49-F238E27FC236}">
                <a16:creationId xmlns:a16="http://schemas.microsoft.com/office/drawing/2014/main" id="{DDCB57A4-4455-D961-4DEB-79581B48FB05}"/>
              </a:ext>
            </a:extLst>
          </p:cNvPr>
          <p:cNvSpPr/>
          <p:nvPr/>
        </p:nvSpPr>
        <p:spPr>
          <a:xfrm>
            <a:off x="152250" y="184601"/>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D9631BB1-0A8A-A72F-5E50-428214E5B19F}"/>
              </a:ext>
            </a:extLst>
          </p:cNvPr>
          <p:cNvSpPr/>
          <p:nvPr/>
        </p:nvSpPr>
        <p:spPr>
          <a:xfrm>
            <a:off x="1446959" y="184602"/>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908E986B-7581-3A21-6FDC-FBFFFD1DFE72}"/>
              </a:ext>
            </a:extLst>
          </p:cNvPr>
          <p:cNvSpPr/>
          <p:nvPr/>
        </p:nvSpPr>
        <p:spPr>
          <a:xfrm>
            <a:off x="2731880"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C854A652-D3B1-890A-DF41-52A4DA791A23}"/>
              </a:ext>
            </a:extLst>
          </p:cNvPr>
          <p:cNvSpPr/>
          <p:nvPr/>
        </p:nvSpPr>
        <p:spPr>
          <a:xfrm>
            <a:off x="4034333" y="184603"/>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FBF65D6B-51B1-3AC1-0E98-4368DE6554DB}"/>
              </a:ext>
            </a:extLst>
          </p:cNvPr>
          <p:cNvSpPr/>
          <p:nvPr/>
        </p:nvSpPr>
        <p:spPr>
          <a:xfrm>
            <a:off x="5320878"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48D03D88-7929-8B5C-BBAB-34E78E70B932}"/>
              </a:ext>
            </a:extLst>
          </p:cNvPr>
          <p:cNvSpPr/>
          <p:nvPr/>
        </p:nvSpPr>
        <p:spPr>
          <a:xfrm>
            <a:off x="6623751" y="184605"/>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6E241CE-F1CC-5656-3763-156D889DAA63}"/>
              </a:ext>
            </a:extLst>
          </p:cNvPr>
          <p:cNvSpPr/>
          <p:nvPr/>
        </p:nvSpPr>
        <p:spPr>
          <a:xfrm>
            <a:off x="7918040"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Chevron 16">
            <a:extLst>
              <a:ext uri="{FF2B5EF4-FFF2-40B4-BE49-F238E27FC236}">
                <a16:creationId xmlns:a16="http://schemas.microsoft.com/office/drawing/2014/main" id="{EE2591FB-BBC5-7FDB-0C54-F44E8BEABBD3}"/>
              </a:ext>
            </a:extLst>
          </p:cNvPr>
          <p:cNvSpPr/>
          <p:nvPr/>
        </p:nvSpPr>
        <p:spPr>
          <a:xfrm>
            <a:off x="9203706" y="184604"/>
            <a:ext cx="1512000" cy="557683"/>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A823DED7-10B8-458C-1D2B-F8120FC6BC71}"/>
              </a:ext>
            </a:extLst>
          </p:cNvPr>
          <p:cNvSpPr/>
          <p:nvPr/>
        </p:nvSpPr>
        <p:spPr>
          <a:xfrm>
            <a:off x="10489372" y="184604"/>
            <a:ext cx="1512000" cy="557683"/>
          </a:xfrm>
          <a:prstGeom prst="chevron">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5A91C7D0-10A9-F0DC-2F7D-0EA07E52F948}"/>
              </a:ext>
            </a:extLst>
          </p:cNvPr>
          <p:cNvSpPr txBox="1"/>
          <p:nvPr/>
        </p:nvSpPr>
        <p:spPr>
          <a:xfrm>
            <a:off x="1759763" y="294165"/>
            <a:ext cx="1002197" cy="338554"/>
          </a:xfrm>
          <a:prstGeom prst="rect">
            <a:avLst/>
          </a:prstGeom>
          <a:noFill/>
        </p:spPr>
        <p:txBody>
          <a:bodyPr wrap="none" rtlCol="0">
            <a:spAutoFit/>
          </a:bodyPr>
          <a:lstStyle/>
          <a:p>
            <a:r>
              <a:rPr lang="de-AT" sz="1600" err="1">
                <a:solidFill>
                  <a:schemeClr val="bg1"/>
                </a:solidFill>
              </a:rPr>
              <a:t>Eligibility</a:t>
            </a:r>
            <a:endParaRPr lang="en-US" sz="1600">
              <a:solidFill>
                <a:schemeClr val="bg1"/>
              </a:solidFill>
            </a:endParaRPr>
          </a:p>
        </p:txBody>
      </p:sp>
      <p:sp>
        <p:nvSpPr>
          <p:cNvPr id="2" name="TextBox 1">
            <a:extLst>
              <a:ext uri="{FF2B5EF4-FFF2-40B4-BE49-F238E27FC236}">
                <a16:creationId xmlns:a16="http://schemas.microsoft.com/office/drawing/2014/main" id="{61AF04C2-7E96-DAD4-C8AE-9477C4874FFB}"/>
              </a:ext>
            </a:extLst>
          </p:cNvPr>
          <p:cNvSpPr txBox="1"/>
          <p:nvPr/>
        </p:nvSpPr>
        <p:spPr>
          <a:xfrm>
            <a:off x="3030761" y="294165"/>
            <a:ext cx="1122423" cy="338554"/>
          </a:xfrm>
          <a:prstGeom prst="rect">
            <a:avLst/>
          </a:prstGeom>
          <a:noFill/>
        </p:spPr>
        <p:txBody>
          <a:bodyPr wrap="none" rtlCol="0">
            <a:spAutoFit/>
          </a:bodyPr>
          <a:lstStyle/>
          <a:p>
            <a:r>
              <a:rPr lang="de-AT" sz="1600" err="1">
                <a:solidFill>
                  <a:schemeClr val="bg1"/>
                </a:solidFill>
              </a:rPr>
              <a:t>Feasibility</a:t>
            </a:r>
            <a:endParaRPr lang="en-US" sz="1600">
              <a:solidFill>
                <a:schemeClr val="bg1"/>
              </a:solidFill>
            </a:endParaRPr>
          </a:p>
        </p:txBody>
      </p:sp>
      <p:sp>
        <p:nvSpPr>
          <p:cNvPr id="3" name="TextBox 2">
            <a:extLst>
              <a:ext uri="{FF2B5EF4-FFF2-40B4-BE49-F238E27FC236}">
                <a16:creationId xmlns:a16="http://schemas.microsoft.com/office/drawing/2014/main" id="{9A18A151-6665-6B64-29BD-EC61C9468A62}"/>
              </a:ext>
            </a:extLst>
          </p:cNvPr>
          <p:cNvSpPr txBox="1"/>
          <p:nvPr/>
        </p:nvSpPr>
        <p:spPr>
          <a:xfrm>
            <a:off x="4315682" y="157512"/>
            <a:ext cx="1069524" cy="584775"/>
          </a:xfrm>
          <a:prstGeom prst="rect">
            <a:avLst/>
          </a:prstGeom>
          <a:noFill/>
        </p:spPr>
        <p:txBody>
          <a:bodyPr wrap="none" rtlCol="0">
            <a:spAutoFit/>
          </a:bodyPr>
          <a:lstStyle/>
          <a:p>
            <a:pPr algn="ctr"/>
            <a:r>
              <a:rPr lang="de-AT" sz="1600">
                <a:solidFill>
                  <a:schemeClr val="bg1"/>
                </a:solidFill>
              </a:rPr>
              <a:t>Scientific</a:t>
            </a:r>
          </a:p>
          <a:p>
            <a:pPr algn="ctr"/>
            <a:r>
              <a:rPr lang="de-AT" sz="1600">
                <a:solidFill>
                  <a:schemeClr val="bg1"/>
                </a:solidFill>
              </a:rPr>
              <a:t>review</a:t>
            </a:r>
            <a:endParaRPr lang="en-US" sz="1600">
              <a:solidFill>
                <a:schemeClr val="bg1"/>
              </a:solidFill>
            </a:endParaRPr>
          </a:p>
        </p:txBody>
      </p:sp>
      <p:sp>
        <p:nvSpPr>
          <p:cNvPr id="4" name="TextBox 3">
            <a:extLst>
              <a:ext uri="{FF2B5EF4-FFF2-40B4-BE49-F238E27FC236}">
                <a16:creationId xmlns:a16="http://schemas.microsoft.com/office/drawing/2014/main" id="{4BA9AEA7-4D7C-F8B8-4F73-081EFE952BB6}"/>
              </a:ext>
            </a:extLst>
          </p:cNvPr>
          <p:cNvSpPr txBox="1"/>
          <p:nvPr/>
        </p:nvSpPr>
        <p:spPr>
          <a:xfrm>
            <a:off x="5491938" y="171054"/>
            <a:ext cx="1172116" cy="584775"/>
          </a:xfrm>
          <a:prstGeom prst="rect">
            <a:avLst/>
          </a:prstGeom>
          <a:noFill/>
        </p:spPr>
        <p:txBody>
          <a:bodyPr wrap="none" rtlCol="0">
            <a:spAutoFit/>
          </a:bodyPr>
          <a:lstStyle/>
          <a:p>
            <a:pPr algn="ctr"/>
            <a:r>
              <a:rPr lang="de-AT" sz="1600">
                <a:solidFill>
                  <a:schemeClr val="bg1"/>
                </a:solidFill>
              </a:rPr>
              <a:t>USP</a:t>
            </a:r>
            <a:br>
              <a:rPr lang="de-AT" sz="1600">
                <a:solidFill>
                  <a:schemeClr val="bg1"/>
                </a:solidFill>
              </a:rPr>
            </a:br>
            <a:r>
              <a:rPr lang="de-AT" sz="1600" err="1">
                <a:solidFill>
                  <a:schemeClr val="bg1"/>
                </a:solidFill>
              </a:rPr>
              <a:t>validation</a:t>
            </a:r>
            <a:endParaRPr lang="en-US" sz="1600">
              <a:solidFill>
                <a:schemeClr val="bg1"/>
              </a:solidFill>
            </a:endParaRPr>
          </a:p>
        </p:txBody>
      </p:sp>
      <p:sp>
        <p:nvSpPr>
          <p:cNvPr id="5" name="TextBox 4">
            <a:extLst>
              <a:ext uri="{FF2B5EF4-FFF2-40B4-BE49-F238E27FC236}">
                <a16:creationId xmlns:a16="http://schemas.microsoft.com/office/drawing/2014/main" id="{1E293C86-8724-6EE7-3F9D-B29081C79C2F}"/>
              </a:ext>
            </a:extLst>
          </p:cNvPr>
          <p:cNvSpPr txBox="1"/>
          <p:nvPr/>
        </p:nvSpPr>
        <p:spPr>
          <a:xfrm>
            <a:off x="6852811" y="166266"/>
            <a:ext cx="1071126" cy="584775"/>
          </a:xfrm>
          <a:prstGeom prst="rect">
            <a:avLst/>
          </a:prstGeom>
          <a:noFill/>
        </p:spPr>
        <p:txBody>
          <a:bodyPr wrap="none" rtlCol="0">
            <a:spAutoFit/>
          </a:bodyPr>
          <a:lstStyle/>
          <a:p>
            <a:pPr algn="ctr"/>
            <a:r>
              <a:rPr lang="de-AT" sz="1600">
                <a:solidFill>
                  <a:schemeClr val="bg1"/>
                </a:solidFill>
              </a:rPr>
              <a:t>Financial</a:t>
            </a:r>
            <a:br>
              <a:rPr lang="de-AT" sz="1600">
                <a:solidFill>
                  <a:schemeClr val="bg1"/>
                </a:solidFill>
              </a:rPr>
            </a:br>
            <a:r>
              <a:rPr lang="de-AT" sz="1600">
                <a:solidFill>
                  <a:schemeClr val="bg1"/>
                </a:solidFill>
              </a:rPr>
              <a:t>check</a:t>
            </a:r>
            <a:endParaRPr lang="en-US" sz="1600">
              <a:solidFill>
                <a:schemeClr val="bg1"/>
              </a:solidFill>
            </a:endParaRPr>
          </a:p>
        </p:txBody>
      </p:sp>
      <p:sp>
        <p:nvSpPr>
          <p:cNvPr id="8" name="TextBox 7">
            <a:extLst>
              <a:ext uri="{FF2B5EF4-FFF2-40B4-BE49-F238E27FC236}">
                <a16:creationId xmlns:a16="http://schemas.microsoft.com/office/drawing/2014/main" id="{6D9AAD43-E026-1DA5-3113-840875B6A12C}"/>
              </a:ext>
            </a:extLst>
          </p:cNvPr>
          <p:cNvSpPr txBox="1"/>
          <p:nvPr/>
        </p:nvSpPr>
        <p:spPr>
          <a:xfrm>
            <a:off x="8106864" y="280622"/>
            <a:ext cx="1353256" cy="338554"/>
          </a:xfrm>
          <a:prstGeom prst="rect">
            <a:avLst/>
          </a:prstGeom>
          <a:noFill/>
        </p:spPr>
        <p:txBody>
          <a:bodyPr wrap="none" rtlCol="0">
            <a:spAutoFit/>
          </a:bodyPr>
          <a:lstStyle/>
          <a:p>
            <a:pPr algn="ctr"/>
            <a:r>
              <a:rPr lang="en-US" sz="1600">
                <a:solidFill>
                  <a:schemeClr val="bg1"/>
                </a:solidFill>
              </a:rPr>
              <a:t>Preparation</a:t>
            </a:r>
          </a:p>
        </p:txBody>
      </p:sp>
      <p:sp>
        <p:nvSpPr>
          <p:cNvPr id="9" name="TextBox 8">
            <a:extLst>
              <a:ext uri="{FF2B5EF4-FFF2-40B4-BE49-F238E27FC236}">
                <a16:creationId xmlns:a16="http://schemas.microsoft.com/office/drawing/2014/main" id="{8633078C-FD93-E784-08E2-1A9961C20F4F}"/>
              </a:ext>
            </a:extLst>
          </p:cNvPr>
          <p:cNvSpPr txBox="1"/>
          <p:nvPr/>
        </p:nvSpPr>
        <p:spPr>
          <a:xfrm>
            <a:off x="9470894" y="280622"/>
            <a:ext cx="1194558" cy="338554"/>
          </a:xfrm>
          <a:prstGeom prst="rect">
            <a:avLst/>
          </a:prstGeom>
          <a:noFill/>
        </p:spPr>
        <p:txBody>
          <a:bodyPr wrap="none" rtlCol="0">
            <a:spAutoFit/>
          </a:bodyPr>
          <a:lstStyle/>
          <a:p>
            <a:pPr algn="ctr"/>
            <a:r>
              <a:rPr lang="en-US" sz="1600">
                <a:solidFill>
                  <a:schemeClr val="bg1"/>
                </a:solidFill>
              </a:rPr>
              <a:t>TA project</a:t>
            </a:r>
          </a:p>
        </p:txBody>
      </p:sp>
      <p:sp>
        <p:nvSpPr>
          <p:cNvPr id="10" name="TextBox 9">
            <a:extLst>
              <a:ext uri="{FF2B5EF4-FFF2-40B4-BE49-F238E27FC236}">
                <a16:creationId xmlns:a16="http://schemas.microsoft.com/office/drawing/2014/main" id="{23928772-9E95-E019-4F58-3D0AAEFADCB8}"/>
              </a:ext>
            </a:extLst>
          </p:cNvPr>
          <p:cNvSpPr txBox="1"/>
          <p:nvPr/>
        </p:nvSpPr>
        <p:spPr>
          <a:xfrm>
            <a:off x="10734225" y="294165"/>
            <a:ext cx="1152880" cy="338554"/>
          </a:xfrm>
          <a:prstGeom prst="rect">
            <a:avLst/>
          </a:prstGeom>
          <a:noFill/>
        </p:spPr>
        <p:txBody>
          <a:bodyPr wrap="none" rtlCol="0">
            <a:spAutoFit/>
          </a:bodyPr>
          <a:lstStyle/>
          <a:p>
            <a:pPr algn="ctr"/>
            <a:r>
              <a:rPr lang="en-US" sz="1600">
                <a:solidFill>
                  <a:schemeClr val="bg1"/>
                </a:solidFill>
              </a:rPr>
              <a:t>Reporting</a:t>
            </a:r>
          </a:p>
        </p:txBody>
      </p:sp>
      <p:sp>
        <p:nvSpPr>
          <p:cNvPr id="11" name="TextBox 10">
            <a:extLst>
              <a:ext uri="{FF2B5EF4-FFF2-40B4-BE49-F238E27FC236}">
                <a16:creationId xmlns:a16="http://schemas.microsoft.com/office/drawing/2014/main" id="{B8355863-483D-D100-823C-53A08A2D9800}"/>
              </a:ext>
            </a:extLst>
          </p:cNvPr>
          <p:cNvSpPr txBox="1"/>
          <p:nvPr/>
        </p:nvSpPr>
        <p:spPr>
          <a:xfrm>
            <a:off x="248377" y="157509"/>
            <a:ext cx="1329210" cy="584775"/>
          </a:xfrm>
          <a:prstGeom prst="rect">
            <a:avLst/>
          </a:prstGeom>
          <a:noFill/>
        </p:spPr>
        <p:txBody>
          <a:bodyPr wrap="none" rtlCol="0">
            <a:spAutoFit/>
          </a:bodyPr>
          <a:lstStyle/>
          <a:p>
            <a:pPr algn="ctr"/>
            <a:r>
              <a:rPr lang="de-AT" sz="1600" err="1">
                <a:solidFill>
                  <a:schemeClr val="bg1"/>
                </a:solidFill>
              </a:rPr>
              <a:t>Pre</a:t>
            </a:r>
            <a:r>
              <a:rPr lang="de-AT" sz="1600">
                <a:solidFill>
                  <a:schemeClr val="bg1"/>
                </a:solidFill>
              </a:rPr>
              <a:t>-</a:t>
            </a:r>
            <a:br>
              <a:rPr lang="de-AT" sz="1600">
                <a:solidFill>
                  <a:schemeClr val="bg1"/>
                </a:solidFill>
              </a:rPr>
            </a:br>
            <a:r>
              <a:rPr lang="de-AT" sz="1600" err="1">
                <a:solidFill>
                  <a:schemeClr val="bg1"/>
                </a:solidFill>
              </a:rPr>
              <a:t>application</a:t>
            </a:r>
            <a:endParaRPr lang="en-US" sz="1600">
              <a:solidFill>
                <a:schemeClr val="bg1"/>
              </a:solidFill>
            </a:endParaRPr>
          </a:p>
        </p:txBody>
      </p:sp>
      <p:sp>
        <p:nvSpPr>
          <p:cNvPr id="21" name="Rectangle 20">
            <a:extLst>
              <a:ext uri="{FF2B5EF4-FFF2-40B4-BE49-F238E27FC236}">
                <a16:creationId xmlns:a16="http://schemas.microsoft.com/office/drawing/2014/main" id="{478E80E2-6424-D7D2-A9CD-070808E69EB7}"/>
              </a:ext>
            </a:extLst>
          </p:cNvPr>
          <p:cNvSpPr/>
          <p:nvPr/>
        </p:nvSpPr>
        <p:spPr>
          <a:xfrm>
            <a:off x="1164942" y="1657071"/>
            <a:ext cx="5128829" cy="3111621"/>
          </a:xfrm>
          <a:prstGeom prst="rect">
            <a:avLst/>
          </a:prstGeom>
        </p:spPr>
        <p:txBody>
          <a:bodyPr wrap="square">
            <a:spAutoFit/>
          </a:bodyPr>
          <a:lstStyle/>
          <a:p>
            <a:pPr marL="0" lvl="1" defTabSz="1066800">
              <a:lnSpc>
                <a:spcPct val="90000"/>
              </a:lnSpc>
              <a:spcBef>
                <a:spcPct val="0"/>
              </a:spcBef>
              <a:spcAft>
                <a:spcPct val="15000"/>
              </a:spcAft>
            </a:pPr>
            <a:r>
              <a:rPr lang="en-GB" sz="2400" b="1">
                <a:solidFill>
                  <a:schemeClr val="accent1"/>
                </a:solidFill>
              </a:rPr>
              <a:t>Applicant/User</a:t>
            </a:r>
          </a:p>
          <a:p>
            <a:pPr marL="342900" lvl="1" indent="-342900" defTabSz="1066800">
              <a:lnSpc>
                <a:spcPct val="90000"/>
              </a:lnSpc>
              <a:spcBef>
                <a:spcPct val="0"/>
              </a:spcBef>
              <a:spcAft>
                <a:spcPct val="15000"/>
              </a:spcAft>
              <a:buFont typeface="Arial" panose="020B0604020202020204" pitchFamily="34" charset="0"/>
              <a:buChar char="•"/>
            </a:pPr>
            <a:r>
              <a:rPr lang="en-GB" sz="2400"/>
              <a:t>Feedback (ARIA)</a:t>
            </a:r>
          </a:p>
          <a:p>
            <a:pPr marL="342900" lvl="1" indent="-342900" defTabSz="1066800">
              <a:lnSpc>
                <a:spcPct val="90000"/>
              </a:lnSpc>
              <a:spcBef>
                <a:spcPct val="0"/>
              </a:spcBef>
              <a:spcAft>
                <a:spcPct val="15000"/>
              </a:spcAft>
              <a:buFont typeface="Arial" panose="020B0604020202020204" pitchFamily="34" charset="0"/>
              <a:buChar char="•"/>
            </a:pPr>
            <a:r>
              <a:rPr lang="en-GB" sz="2400"/>
              <a:t>Activity report (ARIA)</a:t>
            </a:r>
          </a:p>
          <a:p>
            <a:pPr marL="800100" lvl="2" indent="-342900" defTabSz="1066800">
              <a:lnSpc>
                <a:spcPct val="90000"/>
              </a:lnSpc>
              <a:spcBef>
                <a:spcPct val="0"/>
              </a:spcBef>
              <a:spcAft>
                <a:spcPct val="15000"/>
              </a:spcAft>
              <a:buFont typeface="Wingdings" panose="05000000000000000000" pitchFamily="2" charset="2"/>
              <a:buChar char="à"/>
            </a:pPr>
            <a:r>
              <a:rPr lang="en-GB" sz="2000">
                <a:sym typeface="Wingdings" panose="05000000000000000000" pitchFamily="2" charset="2"/>
              </a:rPr>
              <a:t>Within 45 days</a:t>
            </a:r>
          </a:p>
          <a:p>
            <a:pPr marL="800100" lvl="2" indent="-342900" defTabSz="1066800">
              <a:lnSpc>
                <a:spcPct val="90000"/>
              </a:lnSpc>
              <a:spcBef>
                <a:spcPct val="0"/>
              </a:spcBef>
              <a:spcAft>
                <a:spcPct val="15000"/>
              </a:spcAft>
              <a:buFont typeface="Wingdings" panose="05000000000000000000" pitchFamily="2" charset="2"/>
              <a:buChar char="à"/>
            </a:pPr>
            <a:r>
              <a:rPr lang="en-GB" sz="2000"/>
              <a:t>A</a:t>
            </a:r>
            <a:r>
              <a:rPr lang="en-GB" sz="2000" b="0" i="0">
                <a:effectLst/>
              </a:rPr>
              <a:t>chievements of objectives, potential outcomes </a:t>
            </a:r>
          </a:p>
          <a:p>
            <a:pPr marL="800100" lvl="2" indent="-342900" defTabSz="1066800">
              <a:lnSpc>
                <a:spcPct val="90000"/>
              </a:lnSpc>
              <a:spcBef>
                <a:spcPct val="0"/>
              </a:spcBef>
              <a:spcAft>
                <a:spcPct val="15000"/>
              </a:spcAft>
              <a:buFont typeface="Wingdings" panose="05000000000000000000" pitchFamily="2" charset="2"/>
              <a:buChar char="à"/>
            </a:pPr>
            <a:r>
              <a:rPr lang="en-GB" sz="2000"/>
              <a:t>A</a:t>
            </a:r>
            <a:r>
              <a:rPr lang="en-GB" sz="2000" b="0" i="0">
                <a:effectLst/>
              </a:rPr>
              <a:t>ctual or potential end-users of results</a:t>
            </a:r>
            <a:endParaRPr lang="en-GB" sz="2000" kern="0">
              <a:solidFill>
                <a:srgbClr val="000009"/>
              </a:solidFill>
              <a:cs typeface="Times New Roman" panose="02020603050405020304" pitchFamily="18" charset="0"/>
            </a:endParaRPr>
          </a:p>
          <a:p>
            <a:pPr marL="342900" lvl="1" indent="-342900" defTabSz="1066800">
              <a:lnSpc>
                <a:spcPct val="90000"/>
              </a:lnSpc>
              <a:spcBef>
                <a:spcPct val="0"/>
              </a:spcBef>
              <a:spcAft>
                <a:spcPct val="15000"/>
              </a:spcAft>
              <a:buFont typeface="Arial" panose="020B0604020202020204" pitchFamily="34" charset="0"/>
              <a:buChar char="•"/>
            </a:pPr>
            <a:r>
              <a:rPr lang="en-GB" sz="2400"/>
              <a:t>Finalisation of D</a:t>
            </a:r>
            <a:r>
              <a:rPr lang="de-AT" sz="2400"/>
              <a:t>MP</a:t>
            </a:r>
            <a:endParaRPr lang="fr-FR" sz="1800"/>
          </a:p>
        </p:txBody>
      </p:sp>
      <p:sp>
        <p:nvSpPr>
          <p:cNvPr id="26" name="Rectangle 25">
            <a:extLst>
              <a:ext uri="{FF2B5EF4-FFF2-40B4-BE49-F238E27FC236}">
                <a16:creationId xmlns:a16="http://schemas.microsoft.com/office/drawing/2014/main" id="{46726B02-9AA7-56C9-DE8D-6AB136105FE0}"/>
              </a:ext>
            </a:extLst>
          </p:cNvPr>
          <p:cNvSpPr/>
          <p:nvPr/>
        </p:nvSpPr>
        <p:spPr>
          <a:xfrm>
            <a:off x="6623751" y="1612171"/>
            <a:ext cx="5128829" cy="2363724"/>
          </a:xfrm>
          <a:prstGeom prst="rect">
            <a:avLst/>
          </a:prstGeom>
        </p:spPr>
        <p:txBody>
          <a:bodyPr wrap="square">
            <a:spAutoFit/>
          </a:bodyPr>
          <a:lstStyle/>
          <a:p>
            <a:pPr marL="0" lvl="1" defTabSz="1066800">
              <a:lnSpc>
                <a:spcPct val="90000"/>
              </a:lnSpc>
              <a:spcBef>
                <a:spcPct val="0"/>
              </a:spcBef>
              <a:spcAft>
                <a:spcPct val="15000"/>
              </a:spcAft>
            </a:pPr>
            <a:r>
              <a:rPr lang="en-GB" sz="2400" b="1">
                <a:solidFill>
                  <a:schemeClr val="accent1"/>
                </a:solidFill>
              </a:rPr>
              <a:t>Access Manager</a:t>
            </a:r>
          </a:p>
          <a:p>
            <a:pPr marL="342900" lvl="1" indent="-342900" defTabSz="1066800">
              <a:lnSpc>
                <a:spcPct val="90000"/>
              </a:lnSpc>
              <a:spcBef>
                <a:spcPct val="0"/>
              </a:spcBef>
              <a:spcAft>
                <a:spcPct val="15000"/>
              </a:spcAft>
              <a:buFont typeface="Arial" panose="020B0604020202020204" pitchFamily="34" charset="0"/>
              <a:buChar char="•"/>
            </a:pPr>
            <a:r>
              <a:rPr lang="en-GB" sz="2400"/>
              <a:t>Confirmation of Access</a:t>
            </a:r>
          </a:p>
          <a:p>
            <a:pPr marL="800100" lvl="2" indent="-342900" defTabSz="1066800">
              <a:lnSpc>
                <a:spcPct val="90000"/>
              </a:lnSpc>
              <a:spcBef>
                <a:spcPct val="0"/>
              </a:spcBef>
              <a:spcAft>
                <a:spcPct val="15000"/>
              </a:spcAft>
              <a:buFont typeface="Wingdings" panose="05000000000000000000" pitchFamily="2" charset="2"/>
              <a:buChar char="à"/>
            </a:pPr>
            <a:r>
              <a:rPr lang="en-GB" sz="2400">
                <a:sym typeface="Wingdings" panose="05000000000000000000" pitchFamily="2" charset="2"/>
              </a:rPr>
              <a:t>For audits</a:t>
            </a:r>
          </a:p>
          <a:p>
            <a:pPr marL="800100" lvl="2" indent="-342900" defTabSz="1066800">
              <a:lnSpc>
                <a:spcPct val="90000"/>
              </a:lnSpc>
              <a:spcBef>
                <a:spcPct val="0"/>
              </a:spcBef>
              <a:spcAft>
                <a:spcPct val="15000"/>
              </a:spcAft>
              <a:buFont typeface="Wingdings" panose="05000000000000000000" pitchFamily="2" charset="2"/>
              <a:buChar char="à"/>
            </a:pPr>
            <a:r>
              <a:rPr lang="en-GB" sz="2400">
                <a:sym typeface="Wingdings" panose="05000000000000000000" pitchFamily="2" charset="2"/>
              </a:rPr>
              <a:t>Template provided</a:t>
            </a:r>
          </a:p>
          <a:p>
            <a:pPr marL="800100" lvl="2" indent="-342900" defTabSz="1066800">
              <a:lnSpc>
                <a:spcPct val="90000"/>
              </a:lnSpc>
              <a:spcBef>
                <a:spcPct val="0"/>
              </a:spcBef>
              <a:spcAft>
                <a:spcPct val="15000"/>
              </a:spcAft>
              <a:buFont typeface="Wingdings" panose="05000000000000000000" pitchFamily="2" charset="2"/>
              <a:buChar char="à"/>
            </a:pPr>
            <a:r>
              <a:rPr lang="en-GB" sz="2400">
                <a:sym typeface="Wingdings" panose="05000000000000000000" pitchFamily="2" charset="2"/>
              </a:rPr>
              <a:t>Signed by both parties</a:t>
            </a:r>
            <a:endParaRPr lang="en-GB" sz="2400"/>
          </a:p>
          <a:p>
            <a:pPr marL="342900" lvl="1" indent="-342900" defTabSz="1066800">
              <a:lnSpc>
                <a:spcPct val="90000"/>
              </a:lnSpc>
              <a:spcBef>
                <a:spcPct val="0"/>
              </a:spcBef>
              <a:spcAft>
                <a:spcPct val="15000"/>
              </a:spcAft>
              <a:buFont typeface="Arial" panose="020B0604020202020204" pitchFamily="34" charset="0"/>
              <a:buChar char="•"/>
            </a:pPr>
            <a:r>
              <a:rPr lang="en-GB" sz="2400"/>
              <a:t>Feedback (ARIA)</a:t>
            </a:r>
          </a:p>
        </p:txBody>
      </p:sp>
    </p:spTree>
    <p:extLst>
      <p:ext uri="{BB962C8B-B14F-4D97-AF65-F5344CB8AC3E}">
        <p14:creationId xmlns:p14="http://schemas.microsoft.com/office/powerpoint/2010/main" val="69643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94CFC9D-E844-8CF4-F23F-E5C7224E8233}"/>
              </a:ext>
            </a:extLst>
          </p:cNvPr>
          <p:cNvSpPr/>
          <p:nvPr/>
        </p:nvSpPr>
        <p:spPr>
          <a:xfrm>
            <a:off x="4217770" y="4510217"/>
            <a:ext cx="3777050" cy="15776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re 1">
            <a:extLst>
              <a:ext uri="{FF2B5EF4-FFF2-40B4-BE49-F238E27FC236}">
                <a16:creationId xmlns:a16="http://schemas.microsoft.com/office/drawing/2014/main" id="{5E57663E-5A4E-708A-284B-CF808A8AD4A5}"/>
              </a:ext>
            </a:extLst>
          </p:cNvPr>
          <p:cNvSpPr>
            <a:spLocks noGrp="1"/>
          </p:cNvSpPr>
          <p:nvPr>
            <p:ph type="ctrTitle"/>
          </p:nvPr>
        </p:nvSpPr>
        <p:spPr/>
        <p:txBody>
          <a:bodyPr>
            <a:normAutofit/>
          </a:bodyPr>
          <a:lstStyle/>
          <a:p>
            <a:pPr algn="ctr"/>
            <a:r>
              <a:rPr lang="fr-FR" sz="4800" b="1" err="1">
                <a:solidFill>
                  <a:schemeClr val="bg1"/>
                </a:solidFill>
                <a:latin typeface="Cabinet Grotesk" pitchFamily="2" charset="77"/>
                <a:cs typeface="Chakra Petch" pitchFamily="2" charset="-34"/>
              </a:rPr>
              <a:t>Thank</a:t>
            </a:r>
            <a:r>
              <a:rPr lang="fr-FR" sz="4800" b="1">
                <a:solidFill>
                  <a:schemeClr val="bg1"/>
                </a:solidFill>
                <a:latin typeface="Cabinet Grotesk" pitchFamily="2" charset="77"/>
                <a:cs typeface="Chakra Petch" pitchFamily="2" charset="-34"/>
              </a:rPr>
              <a:t> </a:t>
            </a:r>
            <a:r>
              <a:rPr lang="fr-FR" sz="4800" b="1" err="1">
                <a:solidFill>
                  <a:schemeClr val="bg1"/>
                </a:solidFill>
                <a:latin typeface="Cabinet Grotesk" pitchFamily="2" charset="77"/>
                <a:cs typeface="Chakra Petch" pitchFamily="2" charset="-34"/>
              </a:rPr>
              <a:t>you</a:t>
            </a:r>
            <a:r>
              <a:rPr lang="fr-FR" sz="4800" b="1">
                <a:solidFill>
                  <a:schemeClr val="bg1"/>
                </a:solidFill>
                <a:latin typeface="Cabinet Grotesk" pitchFamily="2" charset="77"/>
                <a:cs typeface="Chakra Petch" pitchFamily="2" charset="-34"/>
              </a:rPr>
              <a:t> !</a:t>
            </a:r>
          </a:p>
        </p:txBody>
      </p:sp>
      <p:pic>
        <p:nvPicPr>
          <p:cNvPr id="2" name="Image 1">
            <a:extLst>
              <a:ext uri="{FF2B5EF4-FFF2-40B4-BE49-F238E27FC236}">
                <a16:creationId xmlns:a16="http://schemas.microsoft.com/office/drawing/2014/main" id="{FA33AE67-B17C-CBC2-98C5-3F89A7BA23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15093" y="4738281"/>
            <a:ext cx="2982403" cy="1026444"/>
          </a:xfrm>
          <a:prstGeom prst="rect">
            <a:avLst/>
          </a:prstGeom>
        </p:spPr>
      </p:pic>
      <p:pic>
        <p:nvPicPr>
          <p:cNvPr id="4" name="Picture 3" descr="A blue flag with yellow stars&#10;&#10;Description automatically generated">
            <a:extLst>
              <a:ext uri="{FF2B5EF4-FFF2-40B4-BE49-F238E27FC236}">
                <a16:creationId xmlns:a16="http://schemas.microsoft.com/office/drawing/2014/main" id="{CBE87D58-6732-D44D-9E62-6EC6477418A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9375" y="2724870"/>
            <a:ext cx="1507725" cy="1005150"/>
          </a:xfrm>
          <a:prstGeom prst="rect">
            <a:avLst/>
          </a:prstGeom>
          <a:noFill/>
          <a:ln>
            <a:noFill/>
          </a:ln>
        </p:spPr>
      </p:pic>
      <p:sp>
        <p:nvSpPr>
          <p:cNvPr id="9" name="TextBox 8">
            <a:extLst>
              <a:ext uri="{FF2B5EF4-FFF2-40B4-BE49-F238E27FC236}">
                <a16:creationId xmlns:a16="http://schemas.microsoft.com/office/drawing/2014/main" id="{8706F6A3-1823-A1B4-AD7F-B50DEEB3A1FA}"/>
              </a:ext>
            </a:extLst>
          </p:cNvPr>
          <p:cNvSpPr txBox="1"/>
          <p:nvPr/>
        </p:nvSpPr>
        <p:spPr>
          <a:xfrm>
            <a:off x="2607100" y="2646260"/>
            <a:ext cx="8770601" cy="1162369"/>
          </a:xfrm>
          <a:prstGeom prst="rect">
            <a:avLst/>
          </a:prstGeom>
          <a:noFill/>
        </p:spPr>
        <p:txBody>
          <a:bodyPr wrap="square">
            <a:spAutoFit/>
          </a:bodyPr>
          <a:lstStyle/>
          <a:p>
            <a:pPr marL="0" indent="0">
              <a:lnSpc>
                <a:spcPct val="150000"/>
              </a:lnSpc>
              <a:buNone/>
            </a:pPr>
            <a:r>
              <a:rPr lang="en-US" sz="1600" b="0">
                <a:solidFill>
                  <a:schemeClr val="bg1"/>
                </a:solidFill>
                <a:effectLst/>
                <a:latin typeface="Fira Sans" panose="020B0503050000020004" pitchFamily="34" charset="0"/>
              </a:rPr>
              <a:t>Funded by the European Union. Views and opinions expressed are, however, those of the author(s) only and do not necessarily reflect those of the European Union. The European Union cannot be held responsible for them.</a:t>
            </a:r>
          </a:p>
        </p:txBody>
      </p:sp>
      <p:sp>
        <p:nvSpPr>
          <p:cNvPr id="5" name="TextBox 4">
            <a:extLst>
              <a:ext uri="{FF2B5EF4-FFF2-40B4-BE49-F238E27FC236}">
                <a16:creationId xmlns:a16="http://schemas.microsoft.com/office/drawing/2014/main" id="{D3FE54AE-FD64-7F61-2D2F-E7E53583D05C}"/>
              </a:ext>
            </a:extLst>
          </p:cNvPr>
          <p:cNvSpPr txBox="1"/>
          <p:nvPr/>
        </p:nvSpPr>
        <p:spPr>
          <a:xfrm>
            <a:off x="4471987" y="6211669"/>
            <a:ext cx="3248025" cy="646331"/>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b="1" dirty="0">
                <a:solidFill>
                  <a:schemeClr val="bg1"/>
                </a:solidFill>
              </a:rPr>
              <a:t>E-mail: </a:t>
            </a:r>
            <a:r>
              <a:rPr lang="pt-PT" dirty="0">
                <a:solidFill>
                  <a:schemeClr val="bg1"/>
                </a:solidFill>
                <a:hlinkClick r:id="rId5">
                  <a:extLst>
                    <a:ext uri="{A12FA001-AC4F-418D-AE19-62706E023703}">
                      <ahyp:hlinkClr xmlns:ahyp="http://schemas.microsoft.com/office/drawing/2018/hyperlinkcolor" val="tx"/>
                    </a:ext>
                  </a:extLst>
                </a:hlinkClick>
              </a:rPr>
              <a:t>aquaserv@ualg.pt</a:t>
            </a:r>
            <a:endParaRPr lang="pt-PT" dirty="0">
              <a:solidFill>
                <a:schemeClr val="bg1"/>
              </a:solidFill>
            </a:endParaRPr>
          </a:p>
          <a:p>
            <a:r>
              <a:rPr lang="pt-PT" b="1" dirty="0">
                <a:solidFill>
                  <a:schemeClr val="bg1"/>
                </a:solidFill>
              </a:rPr>
              <a:t>Website: </a:t>
            </a:r>
            <a:r>
              <a:rPr lang="pt-PT" dirty="0">
                <a:solidFill>
                  <a:schemeClr val="bg1"/>
                </a:solidFill>
              </a:rPr>
              <a:t>aquaserv-ri.eu</a:t>
            </a:r>
          </a:p>
        </p:txBody>
      </p:sp>
    </p:spTree>
    <p:extLst>
      <p:ext uri="{BB962C8B-B14F-4D97-AF65-F5344CB8AC3E}">
        <p14:creationId xmlns:p14="http://schemas.microsoft.com/office/powerpoint/2010/main" val="358083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6C356FB4-1EE8-960A-A52C-C10C2BE233F8}"/>
              </a:ext>
            </a:extLst>
          </p:cNvPr>
          <p:cNvSpPr>
            <a:spLocks noGrp="1"/>
          </p:cNvSpPr>
          <p:nvPr>
            <p:ph type="title"/>
          </p:nvPr>
        </p:nvSpPr>
        <p:spPr>
          <a:xfrm>
            <a:off x="1016875" y="720022"/>
            <a:ext cx="10468162" cy="834653"/>
          </a:xfrm>
        </p:spPr>
        <p:txBody>
          <a:bodyPr vert="horz" lIns="91440" tIns="45720" rIns="91440" bIns="45720" rtlCol="0" anchor="t">
            <a:noAutofit/>
          </a:bodyPr>
          <a:lstStyle/>
          <a:p>
            <a:r>
              <a:rPr lang="fr-FR" sz="2800">
                <a:latin typeface="Cabinet Grotesk"/>
                <a:cs typeface="Chakra Petch"/>
              </a:rPr>
              <a:t>CALL: HORIZON-INFRA-2023-SERV-01-01: </a:t>
            </a:r>
            <a:r>
              <a:rPr lang="fr-FR" sz="2800" err="1">
                <a:latin typeface="Cabinet Grotesk"/>
                <a:cs typeface="Chakra Petch"/>
              </a:rPr>
              <a:t>Research</a:t>
            </a:r>
            <a:r>
              <a:rPr lang="fr-FR" sz="2800">
                <a:latin typeface="Cabinet Grotesk"/>
                <a:cs typeface="Chakra Petch"/>
              </a:rPr>
              <a:t> infrastructure services to enable R&amp;I </a:t>
            </a:r>
            <a:r>
              <a:rPr lang="fr-FR" sz="2800" err="1">
                <a:latin typeface="Cabinet Grotesk"/>
                <a:cs typeface="Chakra Petch"/>
              </a:rPr>
              <a:t>addressing</a:t>
            </a:r>
            <a:r>
              <a:rPr lang="fr-FR" sz="2800">
                <a:latin typeface="Cabinet Grotesk"/>
                <a:cs typeface="Chakra Petch"/>
              </a:rPr>
              <a:t> main challenges and EU </a:t>
            </a:r>
            <a:r>
              <a:rPr lang="fr-FR" sz="2800" err="1">
                <a:latin typeface="Cabinet Grotesk"/>
                <a:cs typeface="Chakra Petch"/>
              </a:rPr>
              <a:t>priorities</a:t>
            </a:r>
            <a:r>
              <a:rPr lang="fr-FR" sz="2800">
                <a:latin typeface="Cabinet Grotesk"/>
                <a:cs typeface="Chakra Petch"/>
              </a:rPr>
              <a:t> </a:t>
            </a:r>
            <a:endParaRPr lang="en-US" sz="2800">
              <a:cs typeface="Chakra Petch"/>
            </a:endParaRPr>
          </a:p>
        </p:txBody>
      </p:sp>
      <p:sp>
        <p:nvSpPr>
          <p:cNvPr id="13" name="Espace réservé du contenu 2">
            <a:extLst>
              <a:ext uri="{FF2B5EF4-FFF2-40B4-BE49-F238E27FC236}">
                <a16:creationId xmlns:a16="http://schemas.microsoft.com/office/drawing/2014/main" id="{B55AD8E9-5F85-C434-51B6-244D04D6CEBD}"/>
              </a:ext>
            </a:extLst>
          </p:cNvPr>
          <p:cNvSpPr>
            <a:spLocks noGrp="1"/>
          </p:cNvSpPr>
          <p:nvPr>
            <p:ph idx="1"/>
          </p:nvPr>
        </p:nvSpPr>
        <p:spPr>
          <a:xfrm>
            <a:off x="1204195" y="1821184"/>
            <a:ext cx="5796917" cy="3999339"/>
          </a:xfrm>
        </p:spPr>
        <p:txBody>
          <a:bodyPr vert="horz" lIns="91440" tIns="45720" rIns="91440" bIns="45720" rtlCol="0" anchor="t">
            <a:noAutofit/>
          </a:bodyPr>
          <a:lstStyle/>
          <a:p>
            <a:pPr marL="0" indent="0" algn="just">
              <a:lnSpc>
                <a:spcPct val="150000"/>
              </a:lnSpc>
              <a:buNone/>
            </a:pPr>
            <a:r>
              <a:rPr lang="fr-FR" sz="1400" dirty="0">
                <a:latin typeface="Fira Sans"/>
              </a:rPr>
              <a:t>•</a:t>
            </a:r>
            <a:r>
              <a:rPr lang="fr-FR" sz="1400" dirty="0" err="1">
                <a:latin typeface="Fira Sans"/>
              </a:rPr>
              <a:t>Expected</a:t>
            </a:r>
            <a:r>
              <a:rPr lang="fr-FR" sz="1400" dirty="0">
                <a:latin typeface="Fira Sans"/>
              </a:rPr>
              <a:t> </a:t>
            </a:r>
            <a:r>
              <a:rPr lang="fr-FR" sz="1400" dirty="0" err="1">
                <a:latin typeface="Fira Sans"/>
              </a:rPr>
              <a:t>outcomes</a:t>
            </a:r>
            <a:r>
              <a:rPr lang="fr-FR" sz="1400" dirty="0">
                <a:latin typeface="Fira Sans"/>
              </a:rPr>
              <a:t>:</a:t>
            </a:r>
            <a:endParaRPr lang="en-US" sz="1400" dirty="0"/>
          </a:p>
          <a:p>
            <a:pPr marL="0" indent="0" algn="just">
              <a:lnSpc>
                <a:spcPct val="150000"/>
              </a:lnSpc>
              <a:buNone/>
            </a:pPr>
            <a:r>
              <a:rPr lang="fr-FR" sz="1400" b="0" dirty="0">
                <a:latin typeface="Fira Sans"/>
              </a:rPr>
              <a:t>•provision of innovative, </a:t>
            </a:r>
            <a:r>
              <a:rPr lang="fr-FR" sz="1400" b="0" dirty="0" err="1">
                <a:latin typeface="Fira Sans"/>
              </a:rPr>
              <a:t>customised</a:t>
            </a:r>
            <a:r>
              <a:rPr lang="fr-FR" sz="1400" b="0" dirty="0">
                <a:latin typeface="Fira Sans"/>
              </a:rPr>
              <a:t> and efficient RI services </a:t>
            </a:r>
            <a:r>
              <a:rPr lang="fr-FR" sz="1400" b="0" dirty="0" err="1">
                <a:latin typeface="Fira Sans"/>
              </a:rPr>
              <a:t>enhancing</a:t>
            </a:r>
            <a:r>
              <a:rPr lang="fr-FR" sz="1400" b="0" dirty="0">
                <a:latin typeface="Fira Sans"/>
              </a:rPr>
              <a:t> and </a:t>
            </a:r>
            <a:r>
              <a:rPr lang="fr-FR" sz="1400" b="0" dirty="0" err="1">
                <a:latin typeface="Fira Sans"/>
              </a:rPr>
              <a:t>increasing</a:t>
            </a:r>
            <a:r>
              <a:rPr lang="fr-FR" sz="1400" b="0" dirty="0">
                <a:latin typeface="Fira Sans"/>
              </a:rPr>
              <a:t> </a:t>
            </a:r>
            <a:r>
              <a:rPr lang="fr-FR" sz="1400" b="0" dirty="0" err="1">
                <a:latin typeface="Fira Sans"/>
              </a:rPr>
              <a:t>society’s</a:t>
            </a:r>
            <a:r>
              <a:rPr lang="fr-FR" sz="1400" b="0" dirty="0">
                <a:latin typeface="Fira Sans"/>
              </a:rPr>
              <a:t> long-</a:t>
            </a:r>
            <a:r>
              <a:rPr lang="fr-FR" sz="1400" b="0" dirty="0" err="1">
                <a:latin typeface="Fira Sans"/>
              </a:rPr>
              <a:t>term</a:t>
            </a:r>
            <a:r>
              <a:rPr lang="fr-FR" sz="1400" b="0" dirty="0">
                <a:latin typeface="Fira Sans"/>
              </a:rPr>
              <a:t> and consistent </a:t>
            </a:r>
            <a:r>
              <a:rPr lang="fr-FR" sz="1400" b="0" dirty="0" err="1">
                <a:latin typeface="Fira Sans"/>
              </a:rPr>
              <a:t>problem-solving</a:t>
            </a:r>
            <a:r>
              <a:rPr lang="fr-FR" sz="1400" b="0" dirty="0">
                <a:latin typeface="Fira Sans"/>
              </a:rPr>
              <a:t> </a:t>
            </a:r>
            <a:r>
              <a:rPr lang="fr-FR" sz="1400" b="0" dirty="0" err="1">
                <a:latin typeface="Fira Sans"/>
              </a:rPr>
              <a:t>capacity</a:t>
            </a:r>
            <a:r>
              <a:rPr lang="fr-FR" sz="1400" b="0" dirty="0">
                <a:latin typeface="Fira Sans"/>
              </a:rPr>
              <a:t> and </a:t>
            </a:r>
            <a:r>
              <a:rPr lang="fr-FR" sz="1400" b="0" dirty="0" err="1">
                <a:latin typeface="Fira Sans"/>
              </a:rPr>
              <a:t>evidence-based</a:t>
            </a:r>
            <a:r>
              <a:rPr lang="fr-FR" sz="1400" b="0" dirty="0">
                <a:latin typeface="Fira Sans"/>
              </a:rPr>
              <a:t> </a:t>
            </a:r>
            <a:r>
              <a:rPr lang="fr-FR" sz="1400" b="0" dirty="0" err="1">
                <a:latin typeface="Fira Sans"/>
              </a:rPr>
              <a:t>policy</a:t>
            </a:r>
            <a:r>
              <a:rPr lang="fr-FR" sz="1400" b="0" dirty="0">
                <a:latin typeface="Fira Sans"/>
              </a:rPr>
              <a:t> </a:t>
            </a:r>
            <a:r>
              <a:rPr lang="fr-FR" sz="1400" b="0" dirty="0" err="1">
                <a:latin typeface="Fira Sans"/>
              </a:rPr>
              <a:t>making</a:t>
            </a:r>
            <a:r>
              <a:rPr lang="fr-FR" sz="1400" b="0" dirty="0">
                <a:latin typeface="Fira Sans"/>
              </a:rPr>
              <a:t>;</a:t>
            </a:r>
            <a:endParaRPr lang="fr-FR" sz="1400" dirty="0"/>
          </a:p>
          <a:p>
            <a:pPr marL="0" indent="0" algn="just">
              <a:lnSpc>
                <a:spcPct val="150000"/>
              </a:lnSpc>
              <a:buNone/>
            </a:pPr>
            <a:r>
              <a:rPr lang="fr-FR" sz="1400" b="0" dirty="0">
                <a:latin typeface="Fira Sans"/>
              </a:rPr>
              <a:t>•</a:t>
            </a:r>
            <a:r>
              <a:rPr lang="fr-FR" sz="1400" b="0" dirty="0" err="1">
                <a:latin typeface="Fira Sans"/>
              </a:rPr>
              <a:t>enabling</a:t>
            </a:r>
            <a:r>
              <a:rPr lang="fr-FR" sz="1400" b="0" dirty="0">
                <a:latin typeface="Fira Sans"/>
              </a:rPr>
              <a:t>/</a:t>
            </a:r>
            <a:r>
              <a:rPr lang="fr-FR" sz="1400" b="0" dirty="0" err="1">
                <a:latin typeface="Fira Sans"/>
              </a:rPr>
              <a:t>facilitating</a:t>
            </a:r>
            <a:r>
              <a:rPr lang="fr-FR" sz="1400" b="0" dirty="0">
                <a:latin typeface="Fira Sans"/>
              </a:rPr>
              <a:t> R&amp;I for </a:t>
            </a:r>
            <a:r>
              <a:rPr lang="fr-FR" sz="1400" b="0" dirty="0" err="1">
                <a:latin typeface="Fira Sans"/>
              </a:rPr>
              <a:t>sustainable</a:t>
            </a:r>
            <a:r>
              <a:rPr lang="fr-FR" sz="1400" b="0" dirty="0">
                <a:latin typeface="Fira Sans"/>
              </a:rPr>
              <a:t> aquaculture, </a:t>
            </a:r>
            <a:r>
              <a:rPr lang="fr-FR" sz="1400" b="0" dirty="0" err="1">
                <a:latin typeface="Fira Sans"/>
              </a:rPr>
              <a:t>fisheries</a:t>
            </a:r>
            <a:r>
              <a:rPr lang="fr-FR" sz="1400" b="0" dirty="0">
                <a:latin typeface="Fira Sans"/>
              </a:rPr>
              <a:t> and the </a:t>
            </a:r>
            <a:r>
              <a:rPr lang="fr-FR" sz="1400" b="0" dirty="0" err="1">
                <a:latin typeface="Fira Sans"/>
              </a:rPr>
              <a:t>blue</a:t>
            </a:r>
            <a:r>
              <a:rPr lang="fr-FR" sz="1400" b="0" dirty="0">
                <a:latin typeface="Fira Sans"/>
              </a:rPr>
              <a:t> </a:t>
            </a:r>
            <a:r>
              <a:rPr lang="fr-FR" sz="1400" b="0" dirty="0" err="1">
                <a:latin typeface="Fira Sans"/>
              </a:rPr>
              <a:t>economy</a:t>
            </a:r>
            <a:r>
              <a:rPr lang="fr-FR" sz="1400" b="0" dirty="0">
                <a:latin typeface="Fira Sans"/>
              </a:rPr>
              <a:t>; </a:t>
            </a:r>
            <a:endParaRPr lang="fr-FR" sz="1400" dirty="0"/>
          </a:p>
          <a:p>
            <a:pPr marL="0" indent="0" algn="just">
              <a:lnSpc>
                <a:spcPct val="150000"/>
              </a:lnSpc>
              <a:buNone/>
            </a:pPr>
            <a:r>
              <a:rPr lang="fr-FR" sz="1400" b="0" dirty="0">
                <a:latin typeface="Fira Sans"/>
              </a:rPr>
              <a:t>•</a:t>
            </a:r>
            <a:r>
              <a:rPr lang="fr-FR" sz="1400" b="0" dirty="0" err="1">
                <a:latin typeface="Fira Sans"/>
              </a:rPr>
              <a:t>enhanced</a:t>
            </a:r>
            <a:r>
              <a:rPr lang="fr-FR" sz="1400" b="0" dirty="0">
                <a:latin typeface="Fira Sans"/>
              </a:rPr>
              <a:t> and </a:t>
            </a:r>
            <a:r>
              <a:rPr lang="fr-FR" sz="1400" b="0" dirty="0" err="1">
                <a:latin typeface="Fira Sans"/>
              </a:rPr>
              <a:t>further</a:t>
            </a:r>
            <a:r>
              <a:rPr lang="fr-FR" sz="1400" b="0" dirty="0">
                <a:latin typeface="Fira Sans"/>
              </a:rPr>
              <a:t> </a:t>
            </a:r>
            <a:r>
              <a:rPr lang="fr-FR" sz="1400" b="0" dirty="0" err="1">
                <a:latin typeface="Fira Sans"/>
              </a:rPr>
              <a:t>integrated</a:t>
            </a:r>
            <a:r>
              <a:rPr lang="fr-FR" sz="1400" b="0" dirty="0">
                <a:latin typeface="Fira Sans"/>
              </a:rPr>
              <a:t> RI </a:t>
            </a:r>
            <a:r>
              <a:rPr lang="fr-FR" sz="1400" b="0" dirty="0" err="1">
                <a:latin typeface="Fira Sans"/>
              </a:rPr>
              <a:t>capacities</a:t>
            </a:r>
            <a:r>
              <a:rPr lang="fr-FR" sz="1400" b="0" dirty="0">
                <a:latin typeface="Fira Sans"/>
              </a:rPr>
              <a:t> in support of the Common </a:t>
            </a:r>
            <a:r>
              <a:rPr lang="fr-FR" sz="1400" b="0" dirty="0" err="1">
                <a:latin typeface="Fira Sans"/>
              </a:rPr>
              <a:t>Fisheries</a:t>
            </a:r>
            <a:r>
              <a:rPr lang="fr-FR" sz="1400" b="0" dirty="0">
                <a:latin typeface="Fira Sans"/>
              </a:rPr>
              <a:t> Policy</a:t>
            </a:r>
            <a:r>
              <a:rPr lang="fr-FR" sz="1400" b="0" dirty="0">
                <a:effectLst/>
                <a:latin typeface="Fira Sans"/>
              </a:rPr>
              <a:t>, </a:t>
            </a:r>
            <a:r>
              <a:rPr lang="fr-FR" sz="1400" b="0" dirty="0">
                <a:latin typeface="Fira Sans"/>
              </a:rPr>
              <a:t>the </a:t>
            </a:r>
            <a:r>
              <a:rPr lang="fr-FR" sz="1400" b="0" dirty="0" err="1">
                <a:latin typeface="Fira Sans"/>
              </a:rPr>
              <a:t>Farm</a:t>
            </a:r>
            <a:r>
              <a:rPr lang="fr-FR" sz="1400" b="0" dirty="0">
                <a:latin typeface="Fira Sans"/>
              </a:rPr>
              <a:t> to Fork </a:t>
            </a:r>
            <a:r>
              <a:rPr lang="fr-FR" sz="1400" b="0" dirty="0" err="1">
                <a:latin typeface="Fira Sans"/>
              </a:rPr>
              <a:t>Strategy</a:t>
            </a:r>
            <a:r>
              <a:rPr lang="fr-FR" sz="1400" b="0" dirty="0">
                <a:effectLst/>
                <a:latin typeface="Fira Sans"/>
              </a:rPr>
              <a:t>, </a:t>
            </a:r>
            <a:r>
              <a:rPr lang="fr-FR" sz="1400" b="0" dirty="0">
                <a:latin typeface="Fira Sans"/>
              </a:rPr>
              <a:t>the </a:t>
            </a:r>
            <a:r>
              <a:rPr lang="fr-FR" sz="1400" b="0" dirty="0" err="1">
                <a:latin typeface="Fira Sans"/>
              </a:rPr>
              <a:t>sustainable</a:t>
            </a:r>
            <a:r>
              <a:rPr lang="fr-FR" sz="1400" b="0" dirty="0">
                <a:latin typeface="Fira Sans"/>
              </a:rPr>
              <a:t> </a:t>
            </a:r>
            <a:r>
              <a:rPr lang="fr-FR" sz="1400" b="0" dirty="0" err="1">
                <a:latin typeface="Fira Sans"/>
              </a:rPr>
              <a:t>blue</a:t>
            </a:r>
            <a:r>
              <a:rPr lang="fr-FR" sz="1400" b="0" dirty="0">
                <a:latin typeface="Fira Sans"/>
              </a:rPr>
              <a:t> </a:t>
            </a:r>
            <a:r>
              <a:rPr lang="fr-FR" sz="1400" b="0" dirty="0" err="1">
                <a:latin typeface="Fira Sans"/>
              </a:rPr>
              <a:t>economy</a:t>
            </a:r>
            <a:r>
              <a:rPr lang="fr-FR" sz="1400" b="0" dirty="0">
                <a:latin typeface="Fira Sans"/>
              </a:rPr>
              <a:t> and the </a:t>
            </a:r>
            <a:r>
              <a:rPr lang="fr-FR" sz="1400" b="0" dirty="0" err="1">
                <a:latin typeface="Fira Sans"/>
              </a:rPr>
              <a:t>European</a:t>
            </a:r>
            <a:r>
              <a:rPr lang="fr-FR" sz="1400" b="0" dirty="0">
                <a:latin typeface="Fira Sans"/>
              </a:rPr>
              <a:t> Green Deal</a:t>
            </a:r>
            <a:r>
              <a:rPr lang="fr-FR" sz="1400" b="0" dirty="0">
                <a:effectLst/>
                <a:latin typeface="Fira Sans"/>
              </a:rPr>
              <a:t>. </a:t>
            </a:r>
            <a:endParaRPr lang="fr-FR" sz="1400" dirty="0">
              <a:latin typeface="Fira Sans"/>
            </a:endParaRPr>
          </a:p>
          <a:p>
            <a:pPr marL="0" indent="0" algn="just">
              <a:lnSpc>
                <a:spcPct val="150000"/>
              </a:lnSpc>
              <a:buNone/>
            </a:pPr>
            <a:r>
              <a:rPr lang="fr-FR" sz="1400" b="0" dirty="0">
                <a:latin typeface="Fira Sans"/>
              </a:rPr>
              <a:t>•Training courses and </a:t>
            </a:r>
            <a:r>
              <a:rPr lang="fr-FR" sz="1400" b="0" dirty="0">
                <a:effectLst/>
                <a:latin typeface="Fira Sans"/>
              </a:rPr>
              <a:t>ad </a:t>
            </a:r>
            <a:r>
              <a:rPr lang="fr-FR" sz="1400" b="0" dirty="0">
                <a:latin typeface="Fira Sans"/>
              </a:rPr>
              <a:t>hoc </a:t>
            </a:r>
            <a:r>
              <a:rPr lang="fr-FR" sz="1400" b="0" dirty="0" err="1">
                <a:latin typeface="Fira Sans"/>
              </a:rPr>
              <a:t>users</a:t>
            </a:r>
            <a:r>
              <a:rPr lang="fr-FR" sz="1400" b="0" dirty="0">
                <a:latin typeface="Fira Sans"/>
              </a:rPr>
              <a:t>’ training </a:t>
            </a:r>
            <a:r>
              <a:rPr lang="fr-FR" sz="1400" b="0" dirty="0" err="1">
                <a:latin typeface="Fira Sans"/>
              </a:rPr>
              <a:t>will</a:t>
            </a:r>
            <a:r>
              <a:rPr lang="fr-FR" sz="1400" b="0" dirty="0">
                <a:latin typeface="Fira Sans"/>
              </a:rPr>
              <a:t> </a:t>
            </a:r>
            <a:r>
              <a:rPr lang="fr-FR" sz="1400" b="0" dirty="0" err="1">
                <a:latin typeface="Fira Sans"/>
              </a:rPr>
              <a:t>prepare</a:t>
            </a:r>
            <a:r>
              <a:rPr lang="fr-FR" sz="1400" b="0" dirty="0">
                <a:latin typeface="Fira Sans"/>
              </a:rPr>
              <a:t> the new </a:t>
            </a:r>
            <a:r>
              <a:rPr lang="fr-FR" sz="1400" b="0" dirty="0" err="1">
                <a:latin typeface="Fira Sans"/>
              </a:rPr>
              <a:t>generations</a:t>
            </a:r>
            <a:r>
              <a:rPr lang="fr-FR" sz="1400" b="0" dirty="0">
                <a:latin typeface="Fira Sans"/>
              </a:rPr>
              <a:t> of </a:t>
            </a:r>
            <a:r>
              <a:rPr lang="fr-FR" sz="1400" b="0" dirty="0" err="1">
                <a:latin typeface="Fira Sans"/>
              </a:rPr>
              <a:t>researchers</a:t>
            </a:r>
            <a:r>
              <a:rPr lang="fr-FR" sz="1400" b="0" dirty="0">
                <a:latin typeface="Fira Sans"/>
              </a:rPr>
              <a:t> to </a:t>
            </a:r>
            <a:r>
              <a:rPr lang="fr-FR" sz="1400" b="0" dirty="0" err="1">
                <a:latin typeface="Fira Sans"/>
              </a:rPr>
              <a:t>properly</a:t>
            </a:r>
            <a:r>
              <a:rPr lang="fr-FR" sz="1400" b="0" dirty="0">
                <a:latin typeface="Fira Sans"/>
              </a:rPr>
              <a:t> exploit </a:t>
            </a:r>
            <a:r>
              <a:rPr lang="fr-FR" sz="1400" b="0" dirty="0" err="1">
                <a:latin typeface="Fira Sans"/>
              </a:rPr>
              <a:t>leading-edge</a:t>
            </a:r>
            <a:r>
              <a:rPr lang="fr-FR" sz="1400" b="0" dirty="0">
                <a:latin typeface="Fira Sans"/>
              </a:rPr>
              <a:t> </a:t>
            </a:r>
            <a:r>
              <a:rPr lang="fr-FR" sz="1400" b="0" dirty="0" err="1">
                <a:latin typeface="Fira Sans"/>
              </a:rPr>
              <a:t>RIs</a:t>
            </a:r>
            <a:r>
              <a:rPr lang="fr-FR" sz="1400" b="0" dirty="0">
                <a:effectLst/>
                <a:latin typeface="Fira Sans"/>
              </a:rPr>
              <a:t>, </a:t>
            </a:r>
            <a:r>
              <a:rPr lang="fr-FR" sz="1400" b="0" dirty="0">
                <a:latin typeface="Fira Sans"/>
              </a:rPr>
              <a:t>and </a:t>
            </a:r>
            <a:r>
              <a:rPr lang="fr-FR" sz="1400" b="0" dirty="0" err="1">
                <a:latin typeface="Fira Sans"/>
              </a:rPr>
              <a:t>should</a:t>
            </a:r>
            <a:r>
              <a:rPr lang="fr-FR" sz="1400" b="0" dirty="0">
                <a:latin typeface="Fira Sans"/>
              </a:rPr>
              <a:t> </a:t>
            </a:r>
            <a:r>
              <a:rPr lang="fr-FR" sz="1400" b="0" dirty="0" err="1">
                <a:latin typeface="Fira Sans"/>
              </a:rPr>
              <a:t>provide</a:t>
            </a:r>
            <a:r>
              <a:rPr lang="fr-FR" sz="1400" b="0" dirty="0">
                <a:latin typeface="Fira Sans"/>
              </a:rPr>
              <a:t> </a:t>
            </a:r>
            <a:r>
              <a:rPr lang="fr-FR" sz="1400" b="0" dirty="0" err="1">
                <a:latin typeface="Fira Sans"/>
              </a:rPr>
              <a:t>them</a:t>
            </a:r>
            <a:r>
              <a:rPr lang="fr-FR" sz="1400" b="0" dirty="0">
                <a:latin typeface="Fira Sans"/>
              </a:rPr>
              <a:t> </a:t>
            </a:r>
            <a:r>
              <a:rPr lang="fr-FR" sz="1400" b="0" dirty="0" err="1">
                <a:latin typeface="Fira Sans"/>
              </a:rPr>
              <a:t>with</a:t>
            </a:r>
            <a:r>
              <a:rPr lang="fr-FR" sz="1400" b="0" dirty="0">
                <a:latin typeface="Fira Sans"/>
              </a:rPr>
              <a:t> </a:t>
            </a:r>
            <a:r>
              <a:rPr lang="fr-FR" sz="1400" b="0" dirty="0" err="1">
                <a:latin typeface="Fira Sans"/>
              </a:rPr>
              <a:t>appropriate</a:t>
            </a:r>
            <a:r>
              <a:rPr lang="fr-FR" sz="1400" b="0" dirty="0">
                <a:latin typeface="Fira Sans"/>
              </a:rPr>
              <a:t> </a:t>
            </a:r>
            <a:r>
              <a:rPr lang="fr-FR" sz="1400" b="0" dirty="0" err="1">
                <a:latin typeface="Fira Sans"/>
              </a:rPr>
              <a:t>skills</a:t>
            </a:r>
            <a:r>
              <a:rPr lang="fr-FR" sz="1400" b="0" dirty="0">
                <a:latin typeface="Fira Sans"/>
              </a:rPr>
              <a:t> for data </a:t>
            </a:r>
            <a:r>
              <a:rPr lang="fr-FR" sz="1400" b="0" dirty="0" err="1">
                <a:latin typeface="Fira Sans"/>
              </a:rPr>
              <a:t>stewardship</a:t>
            </a:r>
            <a:endParaRPr lang="fr-FR" sz="1400" dirty="0"/>
          </a:p>
        </p:txBody>
      </p:sp>
      <p:pic>
        <p:nvPicPr>
          <p:cNvPr id="3" name="Picture 2" descr="A diagram of a blue bioeconomy&#10;&#10;AI-generated content may be incorrect.">
            <a:extLst>
              <a:ext uri="{FF2B5EF4-FFF2-40B4-BE49-F238E27FC236}">
                <a16:creationId xmlns:a16="http://schemas.microsoft.com/office/drawing/2014/main" id="{BF208A93-535D-F2F5-072A-13EB33243DE0}"/>
              </a:ext>
            </a:extLst>
          </p:cNvPr>
          <p:cNvPicPr>
            <a:picLocks noChangeAspect="1"/>
          </p:cNvPicPr>
          <p:nvPr/>
        </p:nvPicPr>
        <p:blipFill>
          <a:blip r:embed="rId2"/>
          <a:stretch>
            <a:fillRect/>
          </a:stretch>
        </p:blipFill>
        <p:spPr>
          <a:xfrm>
            <a:off x="6985000" y="1402522"/>
            <a:ext cx="5201479" cy="5146261"/>
          </a:xfrm>
          <a:prstGeom prst="rect">
            <a:avLst/>
          </a:prstGeom>
        </p:spPr>
      </p:pic>
    </p:spTree>
    <p:extLst>
      <p:ext uri="{BB962C8B-B14F-4D97-AF65-F5344CB8AC3E}">
        <p14:creationId xmlns:p14="http://schemas.microsoft.com/office/powerpoint/2010/main" val="334026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58C0D-A556-311B-0082-D2F775D2AC24}"/>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7E5BD06-B5E3-10D2-E3B2-52856AAC3296}"/>
              </a:ext>
            </a:extLst>
          </p:cNvPr>
          <p:cNvPicPr>
            <a:picLocks noGrp="1" noChangeAspect="1"/>
          </p:cNvPicPr>
          <p:nvPr>
            <p:ph idx="1"/>
          </p:nvPr>
        </p:nvPicPr>
        <p:blipFill>
          <a:blip r:embed="rId3"/>
          <a:stretch>
            <a:fillRect/>
          </a:stretch>
        </p:blipFill>
        <p:spPr>
          <a:xfrm>
            <a:off x="3847715" y="619762"/>
            <a:ext cx="7071568" cy="5801358"/>
          </a:xfrm>
          <a:prstGeom prst="rect">
            <a:avLst/>
          </a:prstGeom>
        </p:spPr>
      </p:pic>
      <p:sp>
        <p:nvSpPr>
          <p:cNvPr id="10" name="Titre 1">
            <a:extLst>
              <a:ext uri="{FF2B5EF4-FFF2-40B4-BE49-F238E27FC236}">
                <a16:creationId xmlns:a16="http://schemas.microsoft.com/office/drawing/2014/main" id="{8D5576BE-B348-6E15-CFBD-348FE35C6875}"/>
              </a:ext>
            </a:extLst>
          </p:cNvPr>
          <p:cNvSpPr txBox="1">
            <a:spLocks/>
          </p:cNvSpPr>
          <p:nvPr/>
        </p:nvSpPr>
        <p:spPr>
          <a:xfrm>
            <a:off x="636911" y="624608"/>
            <a:ext cx="2685409" cy="23319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err="1">
                <a:solidFill>
                  <a:srgbClr val="203A8F"/>
                </a:solidFill>
                <a:latin typeface="Cabinet Grotesk"/>
              </a:rPr>
              <a:t>Conceptual</a:t>
            </a:r>
            <a:r>
              <a:rPr lang="fr-FR" sz="3600" b="1" dirty="0">
                <a:solidFill>
                  <a:srgbClr val="203A8F"/>
                </a:solidFill>
                <a:latin typeface="Cabinet Grotesk"/>
              </a:rPr>
              <a:t> Framework</a:t>
            </a:r>
          </a:p>
        </p:txBody>
      </p:sp>
    </p:spTree>
    <p:extLst>
      <p:ext uri="{BB962C8B-B14F-4D97-AF65-F5344CB8AC3E}">
        <p14:creationId xmlns:p14="http://schemas.microsoft.com/office/powerpoint/2010/main" val="11388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0F53C-6C01-5E6A-5865-449424CAA5FD}"/>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3FDD8700-AD6E-7DDA-6FD0-9E5E8E1BA448}"/>
              </a:ext>
            </a:extLst>
          </p:cNvPr>
          <p:cNvSpPr>
            <a:spLocks noGrp="1"/>
          </p:cNvSpPr>
          <p:nvPr>
            <p:ph type="title"/>
          </p:nvPr>
        </p:nvSpPr>
        <p:spPr>
          <a:xfrm>
            <a:off x="1016875" y="720022"/>
            <a:ext cx="9684076" cy="801523"/>
          </a:xfrm>
        </p:spPr>
        <p:txBody>
          <a:bodyPr anchor="t"/>
          <a:lstStyle/>
          <a:p>
            <a:r>
              <a:rPr lang="fr-FR" sz="4000" dirty="0">
                <a:latin typeface="Cabinet Grotesk"/>
                <a:cs typeface="Chakra Petch"/>
              </a:rPr>
              <a:t>Aquaserv Objectives</a:t>
            </a:r>
            <a:endParaRPr lang="fr-FR" sz="4000" dirty="0">
              <a:solidFill>
                <a:schemeClr val="tx2"/>
              </a:solidFill>
              <a:latin typeface="Cabinet Grotesk" pitchFamily="2" charset="77"/>
              <a:cs typeface="Chakra Petch" pitchFamily="2" charset="-34"/>
            </a:endParaRPr>
          </a:p>
        </p:txBody>
      </p:sp>
      <p:sp>
        <p:nvSpPr>
          <p:cNvPr id="13" name="Espace réservé du contenu 2">
            <a:extLst>
              <a:ext uri="{FF2B5EF4-FFF2-40B4-BE49-F238E27FC236}">
                <a16:creationId xmlns:a16="http://schemas.microsoft.com/office/drawing/2014/main" id="{B886FBEE-639C-E132-F431-BA28F189F6CB}"/>
              </a:ext>
            </a:extLst>
          </p:cNvPr>
          <p:cNvSpPr>
            <a:spLocks noGrp="1"/>
          </p:cNvSpPr>
          <p:nvPr>
            <p:ph idx="1"/>
          </p:nvPr>
        </p:nvSpPr>
        <p:spPr>
          <a:xfrm>
            <a:off x="1249611" y="1710616"/>
            <a:ext cx="4587663" cy="4706121"/>
          </a:xfrm>
        </p:spPr>
        <p:txBody>
          <a:bodyPr vert="horz" lIns="91440" tIns="45720" rIns="91440" bIns="45720" rtlCol="0" anchor="t">
            <a:noAutofit/>
          </a:bodyPr>
          <a:lstStyle/>
          <a:p>
            <a:pPr marL="0" indent="0">
              <a:lnSpc>
                <a:spcPct val="150000"/>
              </a:lnSpc>
              <a:buNone/>
            </a:pPr>
            <a:r>
              <a:rPr lang="fr-FR" sz="1400" dirty="0">
                <a:latin typeface="Fira Sans"/>
              </a:rPr>
              <a:t>To </a:t>
            </a:r>
            <a:r>
              <a:rPr lang="fr-FR" sz="1400" dirty="0" err="1">
                <a:latin typeface="Fira Sans"/>
              </a:rPr>
              <a:t>offer</a:t>
            </a:r>
            <a:r>
              <a:rPr lang="fr-FR" sz="1400" dirty="0">
                <a:latin typeface="Fira Sans"/>
              </a:rPr>
              <a:t> unique, relevant</a:t>
            </a:r>
            <a:r>
              <a:rPr lang="fr-FR" sz="1400" dirty="0">
                <a:effectLst/>
                <a:latin typeface="Fira Sans"/>
              </a:rPr>
              <a:t>, </a:t>
            </a:r>
            <a:r>
              <a:rPr lang="fr-FR" sz="1400" dirty="0">
                <a:latin typeface="Fira Sans"/>
              </a:rPr>
              <a:t>and </a:t>
            </a:r>
            <a:r>
              <a:rPr lang="fr-FR" sz="1400" dirty="0" err="1">
                <a:latin typeface="Fira Sans"/>
              </a:rPr>
              <a:t>cutting-edge</a:t>
            </a:r>
            <a:r>
              <a:rPr lang="fr-FR" sz="1400" dirty="0">
                <a:latin typeface="Fira Sans"/>
              </a:rPr>
              <a:t> </a:t>
            </a:r>
            <a:r>
              <a:rPr lang="fr-FR" sz="1400" dirty="0" err="1">
                <a:latin typeface="Fira Sans"/>
              </a:rPr>
              <a:t>integrated</a:t>
            </a:r>
            <a:r>
              <a:rPr lang="fr-FR" sz="1400" dirty="0">
                <a:latin typeface="Fira Sans"/>
              </a:rPr>
              <a:t> and </a:t>
            </a:r>
            <a:r>
              <a:rPr lang="fr-FR" sz="1400" dirty="0" err="1">
                <a:latin typeface="Fira Sans"/>
              </a:rPr>
              <a:t>customised</a:t>
            </a:r>
            <a:r>
              <a:rPr lang="fr-FR" sz="1400" dirty="0">
                <a:latin typeface="Fira Sans"/>
              </a:rPr>
              <a:t> services</a:t>
            </a:r>
            <a:endParaRPr lang="fr-FR" sz="1400" dirty="0"/>
          </a:p>
          <a:p>
            <a:pPr marL="228600" lvl="1" indent="0">
              <a:lnSpc>
                <a:spcPct val="150000"/>
              </a:lnSpc>
              <a:buNone/>
            </a:pPr>
            <a:r>
              <a:rPr lang="fr-FR" sz="1400" b="0" dirty="0">
                <a:latin typeface="Fira Sans"/>
              </a:rPr>
              <a:t>KPIs: </a:t>
            </a:r>
          </a:p>
          <a:p>
            <a:pPr marL="514350" lvl="1" indent="-285750">
              <a:lnSpc>
                <a:spcPct val="150000"/>
              </a:lnSpc>
              <a:buFont typeface="Arial" panose="020B0604020202020204" pitchFamily="34" charset="0"/>
              <a:buChar char="•"/>
            </a:pPr>
            <a:r>
              <a:rPr lang="fr-FR" sz="1400" b="0" dirty="0">
                <a:latin typeface="Fira Sans"/>
              </a:rPr>
              <a:t>120 services in the portfolio</a:t>
            </a:r>
            <a:r>
              <a:rPr lang="fr-FR" sz="1400" b="0" dirty="0">
                <a:effectLst/>
                <a:latin typeface="Fira Sans"/>
              </a:rPr>
              <a:t>, </a:t>
            </a:r>
          </a:p>
          <a:p>
            <a:pPr marL="514350" lvl="1" indent="-285750">
              <a:lnSpc>
                <a:spcPct val="150000"/>
              </a:lnSpc>
              <a:buFont typeface="Arial" panose="020B0604020202020204" pitchFamily="34" charset="0"/>
              <a:buChar char="•"/>
            </a:pPr>
            <a:r>
              <a:rPr lang="fr-FR" sz="1400" b="0" dirty="0">
                <a:latin typeface="Fira Sans"/>
              </a:rPr>
              <a:t>80 </a:t>
            </a:r>
            <a:r>
              <a:rPr lang="fr-FR" sz="1400" b="0" dirty="0" err="1">
                <a:latin typeface="Fira Sans"/>
              </a:rPr>
              <a:t>annual</a:t>
            </a:r>
            <a:r>
              <a:rPr lang="fr-FR" sz="1400" b="0" dirty="0">
                <a:latin typeface="Fira Sans"/>
              </a:rPr>
              <a:t> </a:t>
            </a:r>
            <a:r>
              <a:rPr lang="fr-FR" sz="1400" b="0" dirty="0" err="1">
                <a:latin typeface="Fira Sans"/>
              </a:rPr>
              <a:t>requests</a:t>
            </a:r>
            <a:r>
              <a:rPr lang="fr-FR" sz="1400" b="0" dirty="0">
                <a:latin typeface="Fira Sans"/>
              </a:rPr>
              <a:t>,</a:t>
            </a:r>
          </a:p>
          <a:p>
            <a:pPr marL="514350" lvl="1" indent="-285750">
              <a:lnSpc>
                <a:spcPct val="150000"/>
              </a:lnSpc>
              <a:buFont typeface="Arial" panose="020B0604020202020204" pitchFamily="34" charset="0"/>
              <a:buChar char="•"/>
            </a:pPr>
            <a:r>
              <a:rPr lang="fr-FR" sz="1400" b="0" dirty="0">
                <a:latin typeface="Fira Sans"/>
              </a:rPr>
              <a:t>minimum of 300 applications.</a:t>
            </a:r>
          </a:p>
          <a:p>
            <a:pPr marL="228600" lvl="1" indent="0">
              <a:lnSpc>
                <a:spcPct val="150000"/>
              </a:lnSpc>
              <a:buNone/>
            </a:pPr>
            <a:endParaRPr lang="fr-FR" sz="1400" b="0" dirty="0"/>
          </a:p>
          <a:p>
            <a:pPr marL="0" indent="0">
              <a:lnSpc>
                <a:spcPct val="150000"/>
              </a:lnSpc>
              <a:buNone/>
            </a:pPr>
            <a:r>
              <a:rPr lang="fr-FR" sz="1400" dirty="0">
                <a:latin typeface="Fira Sans"/>
              </a:rPr>
              <a:t>To </a:t>
            </a:r>
            <a:r>
              <a:rPr lang="fr-FR" sz="1400" dirty="0" err="1">
                <a:latin typeface="Fira Sans"/>
              </a:rPr>
              <a:t>offer</a:t>
            </a:r>
            <a:r>
              <a:rPr lang="fr-FR" sz="1400" dirty="0">
                <a:latin typeface="Fira Sans"/>
              </a:rPr>
              <a:t> </a:t>
            </a:r>
            <a:r>
              <a:rPr lang="fr-FR" sz="1400" dirty="0" err="1">
                <a:latin typeface="Fira Sans"/>
              </a:rPr>
              <a:t>centralised</a:t>
            </a:r>
            <a:r>
              <a:rPr lang="fr-FR" sz="1400" dirty="0">
                <a:latin typeface="Fira Sans"/>
              </a:rPr>
              <a:t> and efficient transnational </a:t>
            </a:r>
            <a:r>
              <a:rPr lang="fr-FR" sz="1400" dirty="0" err="1">
                <a:latin typeface="Fira Sans"/>
              </a:rPr>
              <a:t>access</a:t>
            </a:r>
            <a:r>
              <a:rPr lang="fr-FR" sz="1400" dirty="0">
                <a:latin typeface="Fira Sans"/>
              </a:rPr>
              <a:t> </a:t>
            </a:r>
            <a:r>
              <a:rPr lang="fr-FR" sz="1400" dirty="0" err="1">
                <a:latin typeface="Fira Sans"/>
              </a:rPr>
              <a:t>through</a:t>
            </a:r>
            <a:r>
              <a:rPr lang="fr-FR" sz="1400" dirty="0">
                <a:latin typeface="Fira Sans"/>
              </a:rPr>
              <a:t> a user-</a:t>
            </a:r>
            <a:r>
              <a:rPr lang="fr-FR" sz="1400" dirty="0" err="1">
                <a:latin typeface="Fira Sans"/>
              </a:rPr>
              <a:t>friendly</a:t>
            </a:r>
            <a:r>
              <a:rPr lang="fr-FR" sz="1400" dirty="0">
                <a:latin typeface="Fira Sans"/>
              </a:rPr>
              <a:t> </a:t>
            </a:r>
            <a:r>
              <a:rPr lang="fr-FR" sz="1400" dirty="0" err="1">
                <a:latin typeface="Fira Sans"/>
              </a:rPr>
              <a:t>centralised</a:t>
            </a:r>
            <a:r>
              <a:rPr lang="fr-FR" sz="1400" dirty="0">
                <a:latin typeface="Fira Sans"/>
              </a:rPr>
              <a:t> </a:t>
            </a:r>
            <a:r>
              <a:rPr lang="fr-FR" sz="1400" dirty="0" err="1">
                <a:latin typeface="Fira Sans"/>
              </a:rPr>
              <a:t>gateway</a:t>
            </a:r>
            <a:r>
              <a:rPr lang="fr-FR" sz="1400" dirty="0">
                <a:latin typeface="Fira Sans"/>
              </a:rPr>
              <a:t> </a:t>
            </a:r>
          </a:p>
          <a:p>
            <a:pPr marL="228600" lvl="1" indent="0">
              <a:lnSpc>
                <a:spcPct val="150000"/>
              </a:lnSpc>
              <a:buNone/>
            </a:pPr>
            <a:r>
              <a:rPr lang="fr-FR" sz="1400" b="0" dirty="0">
                <a:latin typeface="Fira Sans"/>
              </a:rPr>
              <a:t>KPIs: </a:t>
            </a:r>
          </a:p>
          <a:p>
            <a:pPr marL="514350" lvl="1" indent="-285750">
              <a:lnSpc>
                <a:spcPct val="150000"/>
              </a:lnSpc>
              <a:buFont typeface="Arial" panose="020B0604020202020204" pitchFamily="34" charset="0"/>
              <a:buChar char="•"/>
            </a:pPr>
            <a:r>
              <a:rPr lang="fr-FR" sz="1400" b="0" dirty="0">
                <a:latin typeface="Fira Sans"/>
              </a:rPr>
              <a:t>6 </a:t>
            </a:r>
            <a:r>
              <a:rPr lang="fr-FR" sz="1400" b="0" dirty="0" err="1">
                <a:latin typeface="Fira Sans"/>
              </a:rPr>
              <a:t>months</a:t>
            </a:r>
            <a:r>
              <a:rPr lang="fr-FR" sz="1400" b="0" dirty="0">
                <a:latin typeface="Fira Sans"/>
              </a:rPr>
              <a:t> to the first call</a:t>
            </a:r>
            <a:r>
              <a:rPr lang="fr-FR" sz="1400" b="0" dirty="0">
                <a:effectLst/>
                <a:latin typeface="Fira Sans"/>
              </a:rPr>
              <a:t>. </a:t>
            </a:r>
            <a:endParaRPr lang="fr-FR" sz="1400" b="0" dirty="0">
              <a:latin typeface="Fira Sans"/>
            </a:endParaRPr>
          </a:p>
        </p:txBody>
      </p:sp>
      <p:sp>
        <p:nvSpPr>
          <p:cNvPr id="2" name="Espace réservé du contenu 2">
            <a:extLst>
              <a:ext uri="{FF2B5EF4-FFF2-40B4-BE49-F238E27FC236}">
                <a16:creationId xmlns:a16="http://schemas.microsoft.com/office/drawing/2014/main" id="{E5B08571-2C16-ECF8-5AE4-ECFDFD173446}"/>
              </a:ext>
            </a:extLst>
          </p:cNvPr>
          <p:cNvSpPr txBox="1">
            <a:spLocks/>
          </p:cNvSpPr>
          <p:nvPr/>
        </p:nvSpPr>
        <p:spPr>
          <a:xfrm>
            <a:off x="6719237" y="1685333"/>
            <a:ext cx="5040374" cy="4706121"/>
          </a:xfrm>
          <a:prstGeom prst="rect">
            <a:avLst/>
          </a:prstGeom>
        </p:spPr>
        <p:txBody>
          <a:bodyPr vert="horz" lIns="91440" tIns="45720" rIns="91440" bIns="45720" rtlCol="0" anchor="t">
            <a:noAutofit/>
          </a:bodyPr>
          <a:lstStyle>
            <a:lvl1pPr marL="514350" indent="-514350" algn="l" defTabSz="914400" rtl="0" eaLnBrk="1" latinLnBrk="0" hangingPunct="1">
              <a:lnSpc>
                <a:spcPct val="90000"/>
              </a:lnSpc>
              <a:spcBef>
                <a:spcPts val="1000"/>
              </a:spcBef>
              <a:buFont typeface="+mj-lt"/>
              <a:buAutoNum type="arabicPeriod"/>
              <a:defRPr sz="2800" b="1" i="0" kern="1200">
                <a:solidFill>
                  <a:schemeClr val="accent2"/>
                </a:solidFill>
                <a:latin typeface="Fira Sans" panose="020B0503050000020004" pitchFamily="34" charset="0"/>
                <a:ea typeface="+mn-ea"/>
                <a:cs typeface="+mn-cs"/>
              </a:defRPr>
            </a:lvl1pPr>
            <a:lvl2pPr marL="914400" indent="-457200" algn="l" defTabSz="914400" rtl="0" eaLnBrk="1" latinLnBrk="0" hangingPunct="1">
              <a:lnSpc>
                <a:spcPct val="90000"/>
              </a:lnSpc>
              <a:spcBef>
                <a:spcPts val="500"/>
              </a:spcBef>
              <a:buFont typeface="+mj-lt"/>
              <a:buAutoNum type="alphaLcParenR"/>
              <a:defRPr sz="2400" b="1" i="0" kern="1200">
                <a:solidFill>
                  <a:schemeClr val="accent1"/>
                </a:solidFill>
                <a:latin typeface="Fira Sans" panose="020B0503050000020004" pitchFamily="34" charset="0"/>
                <a:ea typeface="+mn-ea"/>
                <a:cs typeface="+mn-cs"/>
              </a:defRPr>
            </a:lvl2pPr>
            <a:lvl3pPr marL="914400" indent="0" algn="l" defTabSz="914400" rtl="0" eaLnBrk="1" latinLnBrk="0" hangingPunct="1">
              <a:lnSpc>
                <a:spcPct val="90000"/>
              </a:lnSpc>
              <a:spcBef>
                <a:spcPts val="500"/>
              </a:spcBef>
              <a:buFontTx/>
              <a:buNone/>
              <a:defRPr sz="2400" b="0" i="0" kern="1200">
                <a:solidFill>
                  <a:schemeClr val="tx1"/>
                </a:solidFill>
                <a:latin typeface="Fira Sans" panose="020B0503050000020004" pitchFamily="34" charset="0"/>
                <a:ea typeface="+mn-ea"/>
                <a:cs typeface="+mn-cs"/>
              </a:defRPr>
            </a:lvl3pPr>
            <a:lvl4pPr marL="1371600" indent="0" algn="l" defTabSz="914400" rtl="0" eaLnBrk="1" latinLnBrk="0" hangingPunct="1">
              <a:lnSpc>
                <a:spcPct val="90000"/>
              </a:lnSpc>
              <a:spcBef>
                <a:spcPts val="500"/>
              </a:spcBef>
              <a:buFontTx/>
              <a:buNone/>
              <a:defRPr sz="2400" b="0" i="0" kern="1200">
                <a:solidFill>
                  <a:schemeClr val="tx1"/>
                </a:solidFill>
                <a:latin typeface="Fira Sans" panose="020B0503050000020004" pitchFamily="34" charset="0"/>
                <a:ea typeface="+mn-ea"/>
                <a:cs typeface="+mn-cs"/>
              </a:defRPr>
            </a:lvl4pPr>
            <a:lvl5pPr marL="1828800" indent="0" algn="l" defTabSz="914400" rtl="0" eaLnBrk="1" latinLnBrk="0" hangingPunct="1">
              <a:lnSpc>
                <a:spcPct val="90000"/>
              </a:lnSpc>
              <a:spcBef>
                <a:spcPts val="500"/>
              </a:spcBef>
              <a:buFontTx/>
              <a:buNone/>
              <a:defRPr sz="2400" b="0" i="0" kern="1200">
                <a:solidFill>
                  <a:schemeClr val="accent2"/>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mj-lt"/>
              <a:buNone/>
            </a:pPr>
            <a:r>
              <a:rPr lang="fr-FR" sz="1400" dirty="0">
                <a:latin typeface="Fira Sans"/>
              </a:rPr>
              <a:t>To </a:t>
            </a:r>
            <a:r>
              <a:rPr lang="fr-FR" sz="1400" dirty="0" err="1">
                <a:latin typeface="Fira Sans"/>
              </a:rPr>
              <a:t>reduce</a:t>
            </a:r>
            <a:r>
              <a:rPr lang="fr-FR" sz="1400" dirty="0">
                <a:latin typeface="Fira Sans"/>
              </a:rPr>
              <a:t> the time to arrive at the destination goals </a:t>
            </a:r>
            <a:r>
              <a:rPr lang="fr-FR" sz="1400" dirty="0" err="1">
                <a:latin typeface="Fira Sans"/>
              </a:rPr>
              <a:t>through</a:t>
            </a:r>
            <a:r>
              <a:rPr lang="fr-FR" sz="1400" dirty="0">
                <a:latin typeface="Fira Sans"/>
              </a:rPr>
              <a:t> joint </a:t>
            </a:r>
            <a:r>
              <a:rPr lang="fr-FR" sz="1400" dirty="0" err="1">
                <a:latin typeface="Fira Sans"/>
              </a:rPr>
              <a:t>research</a:t>
            </a:r>
            <a:r>
              <a:rPr lang="fr-FR" sz="1400" dirty="0">
                <a:latin typeface="Fira Sans"/>
              </a:rPr>
              <a:t> and training. </a:t>
            </a:r>
          </a:p>
          <a:p>
            <a:pPr marL="228600" lvl="1" indent="0">
              <a:lnSpc>
                <a:spcPct val="150000"/>
              </a:lnSpc>
              <a:buFont typeface="+mj-lt"/>
              <a:buNone/>
            </a:pPr>
            <a:r>
              <a:rPr lang="fr-FR" sz="1400" b="0" dirty="0">
                <a:latin typeface="Fira Sans"/>
              </a:rPr>
              <a:t>KPIs: </a:t>
            </a:r>
            <a:endParaRPr lang="fr-FR" sz="1400" dirty="0"/>
          </a:p>
          <a:p>
            <a:pPr marL="514350" lvl="1" indent="-285750">
              <a:lnSpc>
                <a:spcPct val="150000"/>
              </a:lnSpc>
              <a:buFont typeface="Arial" panose="020B0604020202020204" pitchFamily="34" charset="0"/>
              <a:buChar char="•"/>
            </a:pPr>
            <a:r>
              <a:rPr lang="fr-FR" sz="1400" b="0" dirty="0">
                <a:latin typeface="Fira Sans"/>
              </a:rPr>
              <a:t>10 </a:t>
            </a:r>
            <a:r>
              <a:rPr lang="fr-FR" sz="1400" b="0" dirty="0" err="1">
                <a:latin typeface="Fira Sans"/>
              </a:rPr>
              <a:t>integrated</a:t>
            </a:r>
            <a:r>
              <a:rPr lang="fr-FR" sz="1400" b="0" dirty="0">
                <a:latin typeface="Fira Sans"/>
              </a:rPr>
              <a:t> multi-RI service </a:t>
            </a:r>
            <a:r>
              <a:rPr lang="fr-FR" sz="1400" b="0" dirty="0" err="1">
                <a:latin typeface="Fira Sans"/>
              </a:rPr>
              <a:t>offers</a:t>
            </a:r>
            <a:endParaRPr lang="fr-FR" sz="1400" dirty="0"/>
          </a:p>
          <a:p>
            <a:pPr marL="514350" lvl="1" indent="-285750">
              <a:lnSpc>
                <a:spcPct val="150000"/>
              </a:lnSpc>
              <a:buFont typeface="Arial" panose="020B0604020202020204" pitchFamily="34" charset="0"/>
              <a:buChar char="•"/>
            </a:pPr>
            <a:r>
              <a:rPr lang="fr-FR" sz="1400" b="0" dirty="0">
                <a:latin typeface="Fira Sans"/>
              </a:rPr>
              <a:t>15 joint </a:t>
            </a:r>
            <a:r>
              <a:rPr lang="fr-FR" sz="1400" b="0" dirty="0" err="1">
                <a:latin typeface="Fira Sans"/>
              </a:rPr>
              <a:t>research</a:t>
            </a:r>
            <a:r>
              <a:rPr lang="fr-FR" sz="1400" b="0" dirty="0">
                <a:latin typeface="Fira Sans"/>
              </a:rPr>
              <a:t> </a:t>
            </a:r>
            <a:r>
              <a:rPr lang="fr-FR" sz="1400" b="0" dirty="0" err="1">
                <a:latin typeface="Fira Sans"/>
              </a:rPr>
              <a:t>activities</a:t>
            </a:r>
            <a:r>
              <a:rPr lang="fr-FR" sz="1400" b="0" dirty="0">
                <a:latin typeface="Fira Sans"/>
              </a:rPr>
              <a:t>/</a:t>
            </a:r>
            <a:r>
              <a:rPr lang="fr-FR" sz="1400" b="0" dirty="0" err="1">
                <a:latin typeface="Fira Sans"/>
              </a:rPr>
              <a:t>customised</a:t>
            </a:r>
            <a:r>
              <a:rPr lang="fr-FR" sz="1400" b="0" dirty="0">
                <a:latin typeface="Fira Sans"/>
              </a:rPr>
              <a:t> services</a:t>
            </a:r>
            <a:endParaRPr lang="fr-FR" sz="1400" b="0" dirty="0"/>
          </a:p>
          <a:p>
            <a:pPr marL="514350" lvl="1" indent="-285750">
              <a:lnSpc>
                <a:spcPct val="150000"/>
              </a:lnSpc>
              <a:buFont typeface="Arial" panose="020B0604020202020204" pitchFamily="34" charset="0"/>
              <a:buChar char="•"/>
            </a:pPr>
            <a:r>
              <a:rPr lang="fr-FR" sz="1400" b="0" dirty="0">
                <a:latin typeface="Fira Sans"/>
              </a:rPr>
              <a:t>30 inter-RI training/</a:t>
            </a:r>
            <a:r>
              <a:rPr lang="fr-FR" sz="1400" b="0" dirty="0" err="1">
                <a:latin typeface="Fira Sans"/>
              </a:rPr>
              <a:t>fact-finding</a:t>
            </a:r>
            <a:r>
              <a:rPr lang="fr-FR" sz="1400" b="0" dirty="0">
                <a:latin typeface="Fira Sans"/>
              </a:rPr>
              <a:t> exchanges. </a:t>
            </a:r>
            <a:endParaRPr lang="fr-FR" sz="1400" dirty="0"/>
          </a:p>
          <a:p>
            <a:pPr marL="0" indent="0">
              <a:lnSpc>
                <a:spcPct val="150000"/>
              </a:lnSpc>
              <a:buFont typeface="+mj-lt"/>
              <a:buNone/>
            </a:pPr>
            <a:endParaRPr lang="fr-FR" sz="2400" b="0" dirty="0"/>
          </a:p>
        </p:txBody>
      </p:sp>
    </p:spTree>
    <p:extLst>
      <p:ext uri="{BB962C8B-B14F-4D97-AF65-F5344CB8AC3E}">
        <p14:creationId xmlns:p14="http://schemas.microsoft.com/office/powerpoint/2010/main" val="227189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2353C-97A2-4876-79EC-B9E62D4CEBAA}"/>
              </a:ext>
            </a:extLst>
          </p:cNvPr>
          <p:cNvSpPr>
            <a:spLocks noGrp="1"/>
          </p:cNvSpPr>
          <p:nvPr>
            <p:ph type="title"/>
          </p:nvPr>
        </p:nvSpPr>
        <p:spPr>
          <a:xfrm>
            <a:off x="838200" y="145669"/>
            <a:ext cx="10515600" cy="1244219"/>
          </a:xfrm>
        </p:spPr>
        <p:txBody>
          <a:bodyPr>
            <a:normAutofit/>
          </a:bodyPr>
          <a:lstStyle/>
          <a:p>
            <a:r>
              <a:rPr lang="fr-FR" sz="3200">
                <a:solidFill>
                  <a:schemeClr val="tx2"/>
                </a:solidFill>
                <a:latin typeface="Cabinet Grotesk" pitchFamily="2" charset="77"/>
                <a:cs typeface="Chakra Petch" pitchFamily="2" charset="-34"/>
              </a:rPr>
              <a:t>AQUASERV </a:t>
            </a:r>
            <a:r>
              <a:rPr lang="fr-FR" sz="3200" b="1">
                <a:solidFill>
                  <a:schemeClr val="accent2"/>
                </a:solidFill>
                <a:latin typeface="Fira Sans SemiBold" panose="020B0503050000020004" pitchFamily="34" charset="0"/>
              </a:rPr>
              <a:t>objectives (</a:t>
            </a:r>
            <a:r>
              <a:rPr lang="fr-FR" sz="3200" b="1" err="1">
                <a:solidFill>
                  <a:schemeClr val="accent2"/>
                </a:solidFill>
                <a:latin typeface="Fira Sans SemiBold" panose="020B0503050000020004" pitchFamily="34" charset="0"/>
              </a:rPr>
              <a:t>cont</a:t>
            </a:r>
            <a:r>
              <a:rPr lang="fr-FR" sz="3200">
                <a:solidFill>
                  <a:schemeClr val="accent2"/>
                </a:solidFill>
              </a:rPr>
              <a:t>.</a:t>
            </a:r>
            <a:r>
              <a:rPr lang="fr-FR" sz="3200" b="1">
                <a:solidFill>
                  <a:schemeClr val="accent2"/>
                </a:solidFill>
                <a:latin typeface="Fira Sans SemiBold" panose="020B0503050000020004" pitchFamily="34" charset="0"/>
              </a:rPr>
              <a:t>)</a:t>
            </a:r>
            <a:endParaRPr lang="en-GB"/>
          </a:p>
        </p:txBody>
      </p:sp>
      <p:sp>
        <p:nvSpPr>
          <p:cNvPr id="5" name="Text Placeholder 4">
            <a:extLst>
              <a:ext uri="{FF2B5EF4-FFF2-40B4-BE49-F238E27FC236}">
                <a16:creationId xmlns:a16="http://schemas.microsoft.com/office/drawing/2014/main" id="{8AB53698-FB7C-693D-7953-FD89B558F8BC}"/>
              </a:ext>
            </a:extLst>
          </p:cNvPr>
          <p:cNvSpPr>
            <a:spLocks noGrp="1"/>
          </p:cNvSpPr>
          <p:nvPr>
            <p:ph type="body" sz="quarter" idx="13"/>
          </p:nvPr>
        </p:nvSpPr>
        <p:spPr>
          <a:xfrm>
            <a:off x="838200" y="1700784"/>
            <a:ext cx="10515599" cy="4306824"/>
          </a:xfrm>
        </p:spPr>
        <p:txBody>
          <a:bodyPr>
            <a:normAutofit fontScale="92500" lnSpcReduction="10000"/>
          </a:bodyPr>
          <a:lstStyle/>
          <a:p>
            <a:r>
              <a:rPr lang="en-GB" sz="2400">
                <a:solidFill>
                  <a:schemeClr val="accent2"/>
                </a:solidFill>
              </a:rPr>
              <a:t>To promote and implement measures to safeguard and ensure compliance with Open Science policies and complement and synergise with other relevant EU initiatives </a:t>
            </a:r>
          </a:p>
          <a:p>
            <a:pPr lvl="1"/>
            <a:r>
              <a:rPr lang="en-GB" sz="2000">
                <a:solidFill>
                  <a:schemeClr val="accent1"/>
                </a:solidFill>
              </a:rPr>
              <a:t>KPIs: </a:t>
            </a:r>
            <a:br>
              <a:rPr lang="en-GB" sz="2000">
                <a:solidFill>
                  <a:schemeClr val="accent1"/>
                </a:solidFill>
              </a:rPr>
            </a:br>
            <a:r>
              <a:rPr lang="en-GB" sz="2000">
                <a:solidFill>
                  <a:schemeClr val="accent1"/>
                </a:solidFill>
              </a:rPr>
              <a:t>75% of data is shared with EOSC, EMODNET, and/or related initiatives.</a:t>
            </a:r>
            <a:br>
              <a:rPr lang="en-GB" sz="2000"/>
            </a:br>
            <a:endParaRPr lang="en-GB" sz="2000"/>
          </a:p>
          <a:p>
            <a:r>
              <a:rPr lang="en-GB" sz="2400">
                <a:solidFill>
                  <a:schemeClr val="accent2"/>
                </a:solidFill>
              </a:rPr>
              <a:t>To ensure the sustainability of the RI network and internationalisation. </a:t>
            </a:r>
          </a:p>
          <a:p>
            <a:pPr lvl="1"/>
            <a:r>
              <a:rPr lang="en-GB" sz="2000">
                <a:solidFill>
                  <a:schemeClr val="accent1"/>
                </a:solidFill>
              </a:rPr>
              <a:t>KPIs: </a:t>
            </a:r>
            <a:br>
              <a:rPr lang="en-GB" sz="2000">
                <a:solidFill>
                  <a:schemeClr val="accent1"/>
                </a:solidFill>
              </a:rPr>
            </a:br>
            <a:r>
              <a:rPr lang="en-GB" sz="2000">
                <a:solidFill>
                  <a:schemeClr val="accent1"/>
                </a:solidFill>
              </a:rPr>
              <a:t>20% of services beyond those offered in AQUASERV are supported.</a:t>
            </a:r>
            <a:br>
              <a:rPr lang="en-GB" sz="2000"/>
            </a:br>
            <a:endParaRPr lang="en-GB" sz="2000"/>
          </a:p>
          <a:p>
            <a:r>
              <a:rPr lang="en-GB" sz="2400">
                <a:solidFill>
                  <a:schemeClr val="accent2"/>
                </a:solidFill>
              </a:rPr>
              <a:t>To develop an ambitious outreach and engagement programme</a:t>
            </a:r>
          </a:p>
          <a:p>
            <a:pPr lvl="1"/>
            <a:r>
              <a:rPr lang="en-GB" sz="2000">
                <a:solidFill>
                  <a:schemeClr val="accent1"/>
                </a:solidFill>
              </a:rPr>
              <a:t>KPIs: </a:t>
            </a:r>
            <a:br>
              <a:rPr lang="en-GB" sz="2000">
                <a:solidFill>
                  <a:schemeClr val="accent1"/>
                </a:solidFill>
              </a:rPr>
            </a:br>
            <a:r>
              <a:rPr lang="en-GB" sz="2000">
                <a:solidFill>
                  <a:schemeClr val="accent1"/>
                </a:solidFill>
              </a:rPr>
              <a:t>500,000 people reached through social media</a:t>
            </a:r>
            <a:br>
              <a:rPr lang="en-GB" sz="2000">
                <a:solidFill>
                  <a:schemeClr val="accent1"/>
                </a:solidFill>
              </a:rPr>
            </a:br>
            <a:r>
              <a:rPr lang="en-GB" sz="2000">
                <a:solidFill>
                  <a:schemeClr val="accent1"/>
                </a:solidFill>
              </a:rPr>
              <a:t>3,000 people participating in AQUASERV events and outreach activities. </a:t>
            </a:r>
          </a:p>
          <a:p>
            <a:endParaRPr lang="en-GB"/>
          </a:p>
        </p:txBody>
      </p:sp>
    </p:spTree>
    <p:extLst>
      <p:ext uri="{BB962C8B-B14F-4D97-AF65-F5344CB8AC3E}">
        <p14:creationId xmlns:p14="http://schemas.microsoft.com/office/powerpoint/2010/main" val="293928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E1154-7030-FB5C-5E35-610AB6315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C504A-0F6E-7A26-5C87-1B5A5AE1988E}"/>
              </a:ext>
            </a:extLst>
          </p:cNvPr>
          <p:cNvSpPr>
            <a:spLocks noGrp="1"/>
          </p:cNvSpPr>
          <p:nvPr>
            <p:ph type="title"/>
          </p:nvPr>
        </p:nvSpPr>
        <p:spPr>
          <a:xfrm>
            <a:off x="710406" y="200025"/>
            <a:ext cx="4408487" cy="888124"/>
          </a:xfrm>
        </p:spPr>
        <p:txBody>
          <a:bodyPr>
            <a:normAutofit/>
          </a:bodyPr>
          <a:lstStyle/>
          <a:p>
            <a:r>
              <a:rPr lang="pt-PT"/>
              <a:t>AQUASERV </a:t>
            </a:r>
            <a:r>
              <a:rPr lang="pt-PT" err="1"/>
              <a:t>structure</a:t>
            </a:r>
            <a:endParaRPr lang="pt-PT"/>
          </a:p>
        </p:txBody>
      </p:sp>
      <p:sp>
        <p:nvSpPr>
          <p:cNvPr id="5" name="Text Placeholder 4">
            <a:extLst>
              <a:ext uri="{FF2B5EF4-FFF2-40B4-BE49-F238E27FC236}">
                <a16:creationId xmlns:a16="http://schemas.microsoft.com/office/drawing/2014/main" id="{BC5917C8-379D-8675-77A4-226B2894EB28}"/>
              </a:ext>
            </a:extLst>
          </p:cNvPr>
          <p:cNvSpPr>
            <a:spLocks noGrp="1"/>
          </p:cNvSpPr>
          <p:nvPr>
            <p:ph type="body" sz="half" idx="2"/>
          </p:nvPr>
        </p:nvSpPr>
        <p:spPr>
          <a:xfrm>
            <a:off x="839788" y="1773936"/>
            <a:ext cx="3932237" cy="4095052"/>
          </a:xfrm>
        </p:spPr>
        <p:txBody>
          <a:bodyPr>
            <a:normAutofit/>
          </a:bodyPr>
          <a:lstStyle/>
          <a:p>
            <a:pPr marL="285750" indent="-285750">
              <a:buFont typeface="Arial" panose="020B0604020202020204" pitchFamily="34" charset="0"/>
              <a:buChar char="•"/>
            </a:pPr>
            <a:r>
              <a:rPr lang="pt-PT" sz="1800"/>
              <a:t>32 Deliverables</a:t>
            </a:r>
          </a:p>
          <a:p>
            <a:pPr marL="285750" indent="-285750">
              <a:buFont typeface="Arial" panose="020B0604020202020204" pitchFamily="34" charset="0"/>
              <a:buChar char="•"/>
            </a:pPr>
            <a:r>
              <a:rPr lang="pt-PT" sz="1800"/>
              <a:t>17 </a:t>
            </a:r>
            <a:r>
              <a:rPr lang="pt-PT" sz="1800" err="1"/>
              <a:t>Milestones</a:t>
            </a:r>
            <a:endParaRPr lang="pt-PT" sz="1800"/>
          </a:p>
          <a:p>
            <a:pPr marL="285750" indent="-285750">
              <a:buFont typeface="Arial" panose="020B0604020202020204" pitchFamily="34" charset="0"/>
              <a:buChar char="•"/>
            </a:pPr>
            <a:endParaRPr lang="pt-PT" sz="1800"/>
          </a:p>
          <a:p>
            <a:pPr marL="285750" indent="-285750">
              <a:buFont typeface="Arial" panose="020B0604020202020204" pitchFamily="34" charset="0"/>
              <a:buChar char="•"/>
            </a:pPr>
            <a:r>
              <a:rPr lang="pt-PT" sz="1800"/>
              <a:t>Budget ~70% TA/VA</a:t>
            </a:r>
          </a:p>
        </p:txBody>
      </p:sp>
      <p:pic>
        <p:nvPicPr>
          <p:cNvPr id="8" name="Picture 7" descr="A diagram of a diagram&#10;&#10;Description automatically generated">
            <a:extLst>
              <a:ext uri="{FF2B5EF4-FFF2-40B4-BE49-F238E27FC236}">
                <a16:creationId xmlns:a16="http://schemas.microsoft.com/office/drawing/2014/main" id="{1162EEAD-DE77-8902-0CA6-8C6F173E01E9}"/>
              </a:ext>
            </a:extLst>
          </p:cNvPr>
          <p:cNvPicPr>
            <a:picLocks noChangeAspect="1"/>
          </p:cNvPicPr>
          <p:nvPr/>
        </p:nvPicPr>
        <p:blipFill>
          <a:blip r:embed="rId2"/>
          <a:stretch>
            <a:fillRect/>
          </a:stretch>
        </p:blipFill>
        <p:spPr>
          <a:xfrm>
            <a:off x="2805906" y="1395028"/>
            <a:ext cx="7772400" cy="4852867"/>
          </a:xfrm>
          <a:prstGeom prst="rect">
            <a:avLst/>
          </a:prstGeom>
        </p:spPr>
      </p:pic>
    </p:spTree>
    <p:extLst>
      <p:ext uri="{BB962C8B-B14F-4D97-AF65-F5344CB8AC3E}">
        <p14:creationId xmlns:p14="http://schemas.microsoft.com/office/powerpoint/2010/main" val="133210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A4F736-E105-B6C0-0830-703843ED5327}"/>
              </a:ext>
            </a:extLst>
          </p:cNvPr>
          <p:cNvSpPr txBox="1"/>
          <p:nvPr/>
        </p:nvSpPr>
        <p:spPr>
          <a:xfrm>
            <a:off x="747568" y="1146688"/>
            <a:ext cx="3758547" cy="830997"/>
          </a:xfrm>
          <a:prstGeom prst="rect">
            <a:avLst/>
          </a:prstGeom>
          <a:noFill/>
        </p:spPr>
        <p:txBody>
          <a:bodyPr wrap="square">
            <a:spAutoFit/>
          </a:bodyPr>
          <a:lstStyle/>
          <a:p>
            <a:pPr marL="0" indent="0">
              <a:buNone/>
            </a:pPr>
            <a:r>
              <a:rPr lang="fr-FR" sz="2400" b="1" dirty="0">
                <a:solidFill>
                  <a:schemeClr val="accent2"/>
                </a:solidFill>
              </a:rPr>
              <a:t>EXECUTIVE COMMITTEE</a:t>
            </a:r>
          </a:p>
          <a:p>
            <a:pPr marL="0" indent="0">
              <a:buNone/>
            </a:pPr>
            <a:r>
              <a:rPr lang="fr-FR" sz="2400" b="1" dirty="0">
                <a:solidFill>
                  <a:schemeClr val="accent2"/>
                </a:solidFill>
              </a:rPr>
              <a:t>(WP leaders)</a:t>
            </a:r>
          </a:p>
        </p:txBody>
      </p:sp>
      <p:sp>
        <p:nvSpPr>
          <p:cNvPr id="5" name="TextBox 4">
            <a:extLst>
              <a:ext uri="{FF2B5EF4-FFF2-40B4-BE49-F238E27FC236}">
                <a16:creationId xmlns:a16="http://schemas.microsoft.com/office/drawing/2014/main" id="{9AAB73C0-7DB3-EF0F-B444-B765065A2D55}"/>
              </a:ext>
            </a:extLst>
          </p:cNvPr>
          <p:cNvSpPr txBox="1"/>
          <p:nvPr/>
        </p:nvSpPr>
        <p:spPr>
          <a:xfrm>
            <a:off x="747568" y="2285757"/>
            <a:ext cx="4794705" cy="880626"/>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WP1</a:t>
            </a:r>
            <a:r>
              <a:rPr lang="fr-FR" b="0" dirty="0">
                <a:solidFill>
                  <a:schemeClr val="accent1"/>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1"/>
                </a:solidFill>
                <a:effectLst/>
                <a:latin typeface="Fira Sans" panose="020B0503050000020004" pitchFamily="34" charset="0"/>
              </a:rPr>
              <a:t>Adelino Canário</a:t>
            </a:r>
            <a:r>
              <a:rPr lang="fr-FR" b="0" dirty="0">
                <a:solidFill>
                  <a:schemeClr val="accent1"/>
                </a:solidFill>
                <a:latin typeface="Fira Sans" panose="020B0503050000020004" pitchFamily="34" charset="0"/>
              </a:rPr>
              <a:t> (</a:t>
            </a:r>
            <a:r>
              <a:rPr lang="fr-FR" b="0" dirty="0" err="1">
                <a:solidFill>
                  <a:schemeClr val="accent1"/>
                </a:solidFill>
                <a:latin typeface="Fira Sans" panose="020B0503050000020004" pitchFamily="34" charset="0"/>
              </a:rPr>
              <a:t>coordinator</a:t>
            </a:r>
            <a:r>
              <a:rPr lang="fr-FR" b="0" dirty="0">
                <a:solidFill>
                  <a:schemeClr val="accent1"/>
                </a:solidFill>
                <a:latin typeface="Fira Sans" panose="020B0503050000020004" pitchFamily="34" charset="0"/>
              </a:rPr>
              <a:t>) and Ana Aranda (manager), </a:t>
            </a:r>
            <a:r>
              <a:rPr lang="fr-FR" b="0" dirty="0">
                <a:solidFill>
                  <a:schemeClr val="accent1"/>
                </a:solidFill>
                <a:effectLst/>
                <a:latin typeface="Fira Sans" panose="020B0503050000020004" pitchFamily="34" charset="0"/>
              </a:rPr>
              <a:t>CCMAR</a:t>
            </a:r>
          </a:p>
        </p:txBody>
      </p:sp>
      <p:sp>
        <p:nvSpPr>
          <p:cNvPr id="8" name="TextBox 7">
            <a:extLst>
              <a:ext uri="{FF2B5EF4-FFF2-40B4-BE49-F238E27FC236}">
                <a16:creationId xmlns:a16="http://schemas.microsoft.com/office/drawing/2014/main" id="{6817E93E-D67E-F22E-D5DF-87196257D53A}"/>
              </a:ext>
            </a:extLst>
          </p:cNvPr>
          <p:cNvSpPr txBox="1"/>
          <p:nvPr/>
        </p:nvSpPr>
        <p:spPr>
          <a:xfrm>
            <a:off x="747567" y="3429000"/>
            <a:ext cx="4794705" cy="880626"/>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WP2</a:t>
            </a:r>
            <a:r>
              <a:rPr lang="fr-FR" b="0" dirty="0">
                <a:solidFill>
                  <a:schemeClr val="accent1"/>
                </a:solidFill>
                <a:effectLst/>
                <a:latin typeface="Fira Sans" panose="020B0503050000020004" pitchFamily="34" charset="0"/>
              </a:rPr>
              <a:t>:</a:t>
            </a:r>
            <a:r>
              <a:rPr lang="fr-FR" b="0" dirty="0">
                <a:solidFill>
                  <a:schemeClr val="accent1"/>
                </a:solidFill>
                <a:latin typeface="Fira Sans" panose="020B0503050000020004" pitchFamily="34" charset="0"/>
              </a:rPr>
              <a:t> </a:t>
            </a:r>
            <a:r>
              <a:rPr lang="fr-FR" b="0" dirty="0" err="1">
                <a:solidFill>
                  <a:schemeClr val="accent1"/>
                </a:solidFill>
                <a:latin typeface="Fira Sans" panose="020B0503050000020004" pitchFamily="34" charset="0"/>
              </a:rPr>
              <a:t>Andreia</a:t>
            </a:r>
            <a:r>
              <a:rPr lang="fr-FR" b="0" dirty="0">
                <a:solidFill>
                  <a:schemeClr val="accent1"/>
                </a:solidFill>
                <a:latin typeface="Fira Sans" panose="020B0503050000020004" pitchFamily="34" charset="0"/>
              </a:rPr>
              <a:t> Pinto, CCMAR and Anabelle Chaumun, EMBRC</a:t>
            </a:r>
          </a:p>
        </p:txBody>
      </p:sp>
      <p:sp>
        <p:nvSpPr>
          <p:cNvPr id="14" name="TextBox 13">
            <a:extLst>
              <a:ext uri="{FF2B5EF4-FFF2-40B4-BE49-F238E27FC236}">
                <a16:creationId xmlns:a16="http://schemas.microsoft.com/office/drawing/2014/main" id="{3B28D99C-4D4A-2E76-9649-6B6EF2144567}"/>
              </a:ext>
            </a:extLst>
          </p:cNvPr>
          <p:cNvSpPr txBox="1"/>
          <p:nvPr/>
        </p:nvSpPr>
        <p:spPr>
          <a:xfrm>
            <a:off x="618162" y="4443752"/>
            <a:ext cx="4794705" cy="880626"/>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WP3</a:t>
            </a:r>
            <a:r>
              <a:rPr lang="fr-FR" b="0" dirty="0">
                <a:solidFill>
                  <a:schemeClr val="accent1"/>
                </a:solidFill>
                <a:effectLst/>
                <a:latin typeface="Fira Sans" panose="020B0503050000020004" pitchFamily="34" charset="0"/>
              </a:rPr>
              <a:t>:</a:t>
            </a:r>
            <a:r>
              <a:rPr lang="fr-FR" b="0" dirty="0">
                <a:solidFill>
                  <a:schemeClr val="accent2"/>
                </a:solidFill>
                <a:effectLst/>
                <a:latin typeface="Fira Sans" panose="020B0503050000020004" pitchFamily="34" charset="0"/>
              </a:rPr>
              <a:t> </a:t>
            </a:r>
            <a:r>
              <a:rPr lang="fr-FR" b="0" dirty="0">
                <a:solidFill>
                  <a:schemeClr val="accent1"/>
                </a:solidFill>
                <a:effectLst/>
                <a:latin typeface="Fira Sans" panose="020B0503050000020004" pitchFamily="34" charset="0"/>
              </a:rPr>
              <a:t>Katrina </a:t>
            </a:r>
            <a:r>
              <a:rPr lang="fr-FR" b="0" dirty="0" err="1">
                <a:solidFill>
                  <a:schemeClr val="accent1"/>
                </a:solidFill>
                <a:effectLst/>
                <a:latin typeface="Fira Sans" panose="020B0503050000020004" pitchFamily="34" charset="0"/>
              </a:rPr>
              <a:t>Exter</a:t>
            </a:r>
            <a:r>
              <a:rPr lang="fr-FR" b="0" dirty="0">
                <a:solidFill>
                  <a:schemeClr val="accent1"/>
                </a:solidFill>
                <a:effectLst/>
                <a:latin typeface="Fira Sans" panose="020B0503050000020004" pitchFamily="34" charset="0"/>
              </a:rPr>
              <a:t>, VLIZ and </a:t>
            </a:r>
            <a:r>
              <a:rPr lang="fr-FR" b="0" dirty="0" err="1">
                <a:solidFill>
                  <a:schemeClr val="accent1"/>
                </a:solidFill>
                <a:effectLst/>
                <a:latin typeface="Fira Sans" panose="020B0503050000020004" pitchFamily="34" charset="0"/>
              </a:rPr>
              <a:t>Cymon</a:t>
            </a:r>
            <a:r>
              <a:rPr lang="fr-FR" b="0" dirty="0">
                <a:solidFill>
                  <a:schemeClr val="accent1"/>
                </a:solidFill>
                <a:effectLst/>
                <a:latin typeface="Fira Sans" panose="020B0503050000020004" pitchFamily="34" charset="0"/>
              </a:rPr>
              <a:t> Cox, CCMAR</a:t>
            </a:r>
          </a:p>
        </p:txBody>
      </p:sp>
      <p:sp>
        <p:nvSpPr>
          <p:cNvPr id="18" name="TextBox 17">
            <a:extLst>
              <a:ext uri="{FF2B5EF4-FFF2-40B4-BE49-F238E27FC236}">
                <a16:creationId xmlns:a16="http://schemas.microsoft.com/office/drawing/2014/main" id="{8EF3570A-638F-52B6-F9E2-C870BAA2DB84}"/>
              </a:ext>
            </a:extLst>
          </p:cNvPr>
          <p:cNvSpPr txBox="1"/>
          <p:nvPr/>
        </p:nvSpPr>
        <p:spPr>
          <a:xfrm>
            <a:off x="618162" y="5324378"/>
            <a:ext cx="4924110" cy="880626"/>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WP4</a:t>
            </a:r>
            <a:r>
              <a:rPr lang="fr-FR" b="0" dirty="0">
                <a:solidFill>
                  <a:schemeClr val="accent1"/>
                </a:solidFill>
                <a:effectLst/>
                <a:latin typeface="Fira Sans" panose="020B0503050000020004" pitchFamily="34" charset="0"/>
              </a:rPr>
              <a:t>: Marc Vandeputte, INRAE and  Antoine </a:t>
            </a:r>
            <a:r>
              <a:rPr lang="fr-FR" b="0" dirty="0" err="1">
                <a:solidFill>
                  <a:schemeClr val="accent1"/>
                </a:solidFill>
                <a:effectLst/>
                <a:latin typeface="Fira Sans" panose="020B0503050000020004" pitchFamily="34" charset="0"/>
              </a:rPr>
              <a:t>Schoen</a:t>
            </a:r>
            <a:r>
              <a:rPr lang="fr-FR" b="0" dirty="0">
                <a:solidFill>
                  <a:schemeClr val="accent1"/>
                </a:solidFill>
                <a:effectLst/>
                <a:latin typeface="Fira Sans" panose="020B0503050000020004" pitchFamily="34" charset="0"/>
              </a:rPr>
              <a:t>, UGE</a:t>
            </a:r>
          </a:p>
        </p:txBody>
      </p:sp>
      <p:sp>
        <p:nvSpPr>
          <p:cNvPr id="41" name="TextBox 40">
            <a:extLst>
              <a:ext uri="{FF2B5EF4-FFF2-40B4-BE49-F238E27FC236}">
                <a16:creationId xmlns:a16="http://schemas.microsoft.com/office/drawing/2014/main" id="{A9361CC6-D85A-D67E-D122-38396ADE6B43}"/>
              </a:ext>
            </a:extLst>
          </p:cNvPr>
          <p:cNvSpPr txBox="1"/>
          <p:nvPr/>
        </p:nvSpPr>
        <p:spPr>
          <a:xfrm>
            <a:off x="5947592" y="2285757"/>
            <a:ext cx="5000270" cy="880626"/>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WP5</a:t>
            </a:r>
            <a:r>
              <a:rPr lang="fr-FR" b="0" dirty="0">
                <a:solidFill>
                  <a:schemeClr val="accent1"/>
                </a:solidFill>
                <a:effectLst/>
                <a:latin typeface="Fira Sans" panose="020B0503050000020004" pitchFamily="34" charset="0"/>
              </a:rPr>
              <a:t>: Maria Huete Ortega, UVIGO and Claudia Delgado, UGENT</a:t>
            </a:r>
          </a:p>
        </p:txBody>
      </p:sp>
      <p:sp>
        <p:nvSpPr>
          <p:cNvPr id="42" name="TextBox 41">
            <a:extLst>
              <a:ext uri="{FF2B5EF4-FFF2-40B4-BE49-F238E27FC236}">
                <a16:creationId xmlns:a16="http://schemas.microsoft.com/office/drawing/2014/main" id="{FB4A9F23-B724-8490-EFE6-1B4190C5A6CF}"/>
              </a:ext>
            </a:extLst>
          </p:cNvPr>
          <p:cNvSpPr txBox="1"/>
          <p:nvPr/>
        </p:nvSpPr>
        <p:spPr>
          <a:xfrm>
            <a:off x="5947592" y="3429000"/>
            <a:ext cx="5823230" cy="465127"/>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WP6</a:t>
            </a:r>
            <a:r>
              <a:rPr lang="fr-FR" b="0" dirty="0">
                <a:solidFill>
                  <a:schemeClr val="accent1"/>
                </a:solidFill>
                <a:effectLst/>
                <a:latin typeface="Fira Sans" panose="020B0503050000020004" pitchFamily="34" charset="0"/>
              </a:rPr>
              <a:t>: </a:t>
            </a:r>
            <a:r>
              <a:rPr lang="fr-FR" b="0" dirty="0" err="1">
                <a:solidFill>
                  <a:schemeClr val="accent1"/>
                </a:solidFill>
                <a:effectLst/>
                <a:latin typeface="Fira Sans" panose="020B0503050000020004" pitchFamily="34" charset="0"/>
              </a:rPr>
              <a:t>Antti</a:t>
            </a:r>
            <a:r>
              <a:rPr lang="fr-FR" b="0" dirty="0">
                <a:solidFill>
                  <a:schemeClr val="accent1"/>
                </a:solidFill>
                <a:effectLst/>
                <a:latin typeface="Fira Sans" panose="020B0503050000020004" pitchFamily="34" charset="0"/>
              </a:rPr>
              <a:t> </a:t>
            </a:r>
            <a:r>
              <a:rPr lang="fr-FR" b="0" dirty="0" err="1">
                <a:solidFill>
                  <a:schemeClr val="accent1"/>
                </a:solidFill>
                <a:effectLst/>
                <a:latin typeface="Fira Sans" panose="020B0503050000020004" pitchFamily="34" charset="0"/>
              </a:rPr>
              <a:t>Kause</a:t>
            </a:r>
            <a:r>
              <a:rPr lang="fr-FR" b="0" dirty="0">
                <a:solidFill>
                  <a:schemeClr val="accent1"/>
                </a:solidFill>
                <a:effectLst/>
                <a:latin typeface="Fira Sans" panose="020B0503050000020004" pitchFamily="34" charset="0"/>
              </a:rPr>
              <a:t>, LUKE and </a:t>
            </a:r>
            <a:r>
              <a:rPr lang="fr-FR" b="0" dirty="0" err="1">
                <a:solidFill>
                  <a:schemeClr val="accent1"/>
                </a:solidFill>
                <a:effectLst/>
                <a:latin typeface="Fira Sans" panose="020B0503050000020004" pitchFamily="34" charset="0"/>
              </a:rPr>
              <a:t>Ibon</a:t>
            </a:r>
            <a:r>
              <a:rPr lang="fr-FR" b="0" dirty="0">
                <a:solidFill>
                  <a:schemeClr val="accent1"/>
                </a:solidFill>
                <a:effectLst/>
                <a:latin typeface="Fira Sans" panose="020B0503050000020004" pitchFamily="34" charset="0"/>
              </a:rPr>
              <a:t> </a:t>
            </a:r>
            <a:r>
              <a:rPr lang="fr-FR" b="0" dirty="0" err="1">
                <a:solidFill>
                  <a:schemeClr val="accent1"/>
                </a:solidFill>
                <a:effectLst/>
                <a:latin typeface="Fira Sans" panose="020B0503050000020004" pitchFamily="34" charset="0"/>
              </a:rPr>
              <a:t>Cancio</a:t>
            </a:r>
            <a:r>
              <a:rPr lang="fr-FR" b="0" dirty="0">
                <a:solidFill>
                  <a:schemeClr val="accent1"/>
                </a:solidFill>
                <a:effectLst/>
                <a:latin typeface="Fira Sans" panose="020B0503050000020004" pitchFamily="34" charset="0"/>
              </a:rPr>
              <a:t>, EHU</a:t>
            </a:r>
          </a:p>
        </p:txBody>
      </p:sp>
      <p:sp>
        <p:nvSpPr>
          <p:cNvPr id="43" name="TextBox 42">
            <a:extLst>
              <a:ext uri="{FF2B5EF4-FFF2-40B4-BE49-F238E27FC236}">
                <a16:creationId xmlns:a16="http://schemas.microsoft.com/office/drawing/2014/main" id="{367151FD-C82D-557D-D87D-B8E6FA480E52}"/>
              </a:ext>
            </a:extLst>
          </p:cNvPr>
          <p:cNvSpPr txBox="1"/>
          <p:nvPr/>
        </p:nvSpPr>
        <p:spPr>
          <a:xfrm>
            <a:off x="5947591" y="4309626"/>
            <a:ext cx="5282903" cy="880626"/>
          </a:xfrm>
          <a:prstGeom prst="rect">
            <a:avLst/>
          </a:prstGeom>
          <a:noFill/>
        </p:spPr>
        <p:txBody>
          <a:bodyPr wrap="square">
            <a:spAutoFit/>
          </a:bodyPr>
          <a:lstStyle/>
          <a:p>
            <a:pPr marL="0" indent="0">
              <a:lnSpc>
                <a:spcPct val="150000"/>
              </a:lnSpc>
              <a:buNone/>
            </a:pPr>
            <a:r>
              <a:rPr lang="fr-FR" b="0" dirty="0">
                <a:solidFill>
                  <a:schemeClr val="accent2"/>
                </a:solidFill>
                <a:effectLst/>
                <a:latin typeface="Fira Sans" panose="020B0503050000020004" pitchFamily="34" charset="0"/>
              </a:rPr>
              <a:t>•</a:t>
            </a:r>
            <a:r>
              <a:rPr lang="fr-FR" b="0" dirty="0">
                <a:solidFill>
                  <a:srgbClr val="4D5156"/>
                </a:solidFill>
                <a:effectLst/>
                <a:latin typeface="Fira Sans" panose="020B0503050000020004" pitchFamily="34" charset="0"/>
              </a:rPr>
              <a:t> </a:t>
            </a:r>
            <a:r>
              <a:rPr lang="fr-FR" b="0" dirty="0">
                <a:solidFill>
                  <a:schemeClr val="accent2"/>
                </a:solidFill>
                <a:effectLst/>
                <a:latin typeface="Fira Sans" panose="020B0503050000020004" pitchFamily="34" charset="0"/>
              </a:rPr>
              <a:t>WP7</a:t>
            </a:r>
            <a:r>
              <a:rPr lang="fr-FR" b="0" dirty="0">
                <a:solidFill>
                  <a:schemeClr val="accent1"/>
                </a:solidFill>
                <a:effectLst/>
                <a:latin typeface="Fira Sans" panose="020B0503050000020004" pitchFamily="34" charset="0"/>
              </a:rPr>
              <a:t>: Davide Di </a:t>
            </a:r>
            <a:r>
              <a:rPr lang="fr-FR" b="0" dirty="0" err="1">
                <a:solidFill>
                  <a:schemeClr val="accent1"/>
                </a:solidFill>
                <a:effectLst/>
                <a:latin typeface="Fira Sans" panose="020B0503050000020004" pitchFamily="34" charset="0"/>
              </a:rPr>
              <a:t>Cioccio</a:t>
            </a:r>
            <a:r>
              <a:rPr lang="fr-FR" b="0" dirty="0">
                <a:solidFill>
                  <a:schemeClr val="accent1"/>
                </a:solidFill>
                <a:effectLst/>
                <a:latin typeface="Fira Sans" panose="020B0503050000020004" pitchFamily="34" charset="0"/>
              </a:rPr>
              <a:t>, EMBRC and Michel Boer, </a:t>
            </a:r>
            <a:r>
              <a:rPr lang="fr-FR" b="0" dirty="0" err="1">
                <a:solidFill>
                  <a:schemeClr val="accent1"/>
                </a:solidFill>
                <a:effectLst/>
                <a:latin typeface="Fira Sans" panose="020B0503050000020004" pitchFamily="34" charset="0"/>
              </a:rPr>
              <a:t>AnaEE</a:t>
            </a:r>
            <a:endParaRPr lang="fr-FR" b="0" dirty="0">
              <a:solidFill>
                <a:schemeClr val="accent1"/>
              </a:solidFill>
              <a:effectLst/>
              <a:latin typeface="Fira Sans" panose="020B0503050000020004" pitchFamily="34" charset="0"/>
            </a:endParaRPr>
          </a:p>
        </p:txBody>
      </p:sp>
    </p:spTree>
    <p:extLst>
      <p:ext uri="{BB962C8B-B14F-4D97-AF65-F5344CB8AC3E}">
        <p14:creationId xmlns:p14="http://schemas.microsoft.com/office/powerpoint/2010/main" val="357782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D513B-245F-7293-E468-652E717092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DFD67F6-036B-CB1F-B6A3-4D879FA7A642}"/>
              </a:ext>
            </a:extLst>
          </p:cNvPr>
          <p:cNvSpPr>
            <a:spLocks noGrp="1"/>
          </p:cNvSpPr>
          <p:nvPr>
            <p:ph type="title"/>
          </p:nvPr>
        </p:nvSpPr>
        <p:spPr>
          <a:xfrm>
            <a:off x="838200" y="150812"/>
            <a:ext cx="10515600" cy="530225"/>
          </a:xfrm>
        </p:spPr>
        <p:txBody>
          <a:bodyPr>
            <a:noAutofit/>
          </a:bodyPr>
          <a:lstStyle/>
          <a:p>
            <a:r>
              <a:rPr lang="fr-FR" sz="3600">
                <a:solidFill>
                  <a:schemeClr val="tx2"/>
                </a:solidFill>
              </a:rPr>
              <a:t>Advisory </a:t>
            </a:r>
            <a:r>
              <a:rPr lang="fr-FR" sz="3600" err="1">
                <a:solidFill>
                  <a:schemeClr val="tx2"/>
                </a:solidFill>
              </a:rPr>
              <a:t>Boards</a:t>
            </a:r>
            <a:endParaRPr lang="en-GB" sz="3600">
              <a:solidFill>
                <a:schemeClr val="tx2"/>
              </a:solidFill>
            </a:endParaRPr>
          </a:p>
        </p:txBody>
      </p:sp>
      <p:sp>
        <p:nvSpPr>
          <p:cNvPr id="8" name="Text Placeholder 7">
            <a:extLst>
              <a:ext uri="{FF2B5EF4-FFF2-40B4-BE49-F238E27FC236}">
                <a16:creationId xmlns:a16="http://schemas.microsoft.com/office/drawing/2014/main" id="{9C9ECC9B-BF86-673E-42EE-93184F918181}"/>
              </a:ext>
            </a:extLst>
          </p:cNvPr>
          <p:cNvSpPr>
            <a:spLocks noGrp="1"/>
          </p:cNvSpPr>
          <p:nvPr>
            <p:ph idx="1"/>
          </p:nvPr>
        </p:nvSpPr>
        <p:spPr>
          <a:xfrm>
            <a:off x="838200" y="1352550"/>
            <a:ext cx="10515600" cy="4824413"/>
          </a:xfrm>
        </p:spPr>
        <p:txBody>
          <a:bodyPr>
            <a:normAutofit fontScale="85000" lnSpcReduction="10000"/>
          </a:bodyPr>
          <a:lstStyle/>
          <a:p>
            <a:r>
              <a:rPr lang="en-GB"/>
              <a:t>The STAB (</a:t>
            </a:r>
            <a:r>
              <a:rPr lang="en-GB">
                <a:solidFill>
                  <a:schemeClr val="accent1"/>
                </a:solidFill>
              </a:rPr>
              <a:t>5 members</a:t>
            </a:r>
            <a:r>
              <a:rPr lang="en-GB"/>
              <a:t>) is composed of experts in the field and industry representatives to advise on operational aspects and provide strategic recommendations: </a:t>
            </a:r>
          </a:p>
          <a:p>
            <a:pPr lvl="1"/>
            <a:r>
              <a:rPr lang="en-GB"/>
              <a:t>To identify gaps and shortcomings in the service offer;</a:t>
            </a:r>
          </a:p>
          <a:p>
            <a:pPr lvl="1"/>
            <a:r>
              <a:rPr lang="en-GB"/>
              <a:t>To advise on the inclusion of additional key services related to the Blue Economy</a:t>
            </a:r>
          </a:p>
          <a:p>
            <a:pPr lvl="1"/>
            <a:r>
              <a:rPr lang="en-GB"/>
              <a:t>To drive the development of service customisation and decide with the ExCom which proposals for customisation are to be supported based on internal calls.</a:t>
            </a:r>
          </a:p>
          <a:p>
            <a:pPr lvl="1"/>
            <a:r>
              <a:rPr lang="en-GB"/>
              <a:t>To have a role in ensuring the best TA proposals are selected</a:t>
            </a:r>
          </a:p>
          <a:p>
            <a:endParaRPr lang="en-GB"/>
          </a:p>
          <a:p>
            <a:r>
              <a:rPr lang="en-GB"/>
              <a:t>2) The Ethics Advisory Board (</a:t>
            </a:r>
            <a:r>
              <a:rPr lang="en-GB">
                <a:solidFill>
                  <a:schemeClr val="accent1"/>
                </a:solidFill>
              </a:rPr>
              <a:t>2 members</a:t>
            </a:r>
            <a:r>
              <a:rPr lang="en-GB"/>
              <a:t>)</a:t>
            </a:r>
          </a:p>
          <a:p>
            <a:pPr lvl="1"/>
            <a:r>
              <a:rPr lang="en-GB"/>
              <a:t>To advise the ExCom and regularly review the nature of the ethical issues associated with TA projects</a:t>
            </a:r>
          </a:p>
          <a:p>
            <a:pPr lvl="1"/>
            <a:r>
              <a:rPr lang="en-GB"/>
              <a:t>To provide independent ethical expertise related to the use of animals in animal experimentation, endangered organisms and protected areas, use of genetic material, import and export of materials, and any other relevant ethical issues</a:t>
            </a:r>
          </a:p>
        </p:txBody>
      </p:sp>
    </p:spTree>
    <p:extLst>
      <p:ext uri="{BB962C8B-B14F-4D97-AF65-F5344CB8AC3E}">
        <p14:creationId xmlns:p14="http://schemas.microsoft.com/office/powerpoint/2010/main" val="3380100434"/>
      </p:ext>
    </p:extLst>
  </p:cSld>
  <p:clrMapOvr>
    <a:masterClrMapping/>
  </p:clrMapOvr>
</p:sld>
</file>

<file path=ppt/theme/theme1.xml><?xml version="1.0" encoding="utf-8"?>
<a:theme xmlns:a="http://schemas.openxmlformats.org/drawingml/2006/main" name="Thème Office">
  <a:themeElements>
    <a:clrScheme name="Aquaserv">
      <a:dk1>
        <a:srgbClr val="000000"/>
      </a:dk1>
      <a:lt1>
        <a:srgbClr val="FFFFFF"/>
      </a:lt1>
      <a:dk2>
        <a:srgbClr val="203A8F"/>
      </a:dk2>
      <a:lt2>
        <a:srgbClr val="DADADA"/>
      </a:lt2>
      <a:accent1>
        <a:srgbClr val="951B81"/>
      </a:accent1>
      <a:accent2>
        <a:srgbClr val="3CB5B5"/>
      </a:accent2>
      <a:accent3>
        <a:srgbClr val="4F0069"/>
      </a:accent3>
      <a:accent4>
        <a:srgbClr val="6571D0"/>
      </a:accent4>
      <a:accent5>
        <a:srgbClr val="92E6D5"/>
      </a:accent5>
      <a:accent6>
        <a:srgbClr val="828383"/>
      </a:accent6>
      <a:hlink>
        <a:srgbClr val="962E81"/>
      </a:hlink>
      <a:folHlink>
        <a:srgbClr val="6671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2B5CA7DFB4C4742A07DDE5378256AA7" ma:contentTypeVersion="3" ma:contentTypeDescription="Criar um novo documento." ma:contentTypeScope="" ma:versionID="1504c0061c74758b35028e9a7c28881f">
  <xsd:schema xmlns:xsd="http://www.w3.org/2001/XMLSchema" xmlns:xs="http://www.w3.org/2001/XMLSchema" xmlns:p="http://schemas.microsoft.com/office/2006/metadata/properties" xmlns:ns2="dfeb0332-bb83-4b00-855b-96317eb2afaf" targetNamespace="http://schemas.microsoft.com/office/2006/metadata/properties" ma:root="true" ma:fieldsID="2c28e62cc31c6ec141dddeb9aef655d2" ns2:_="">
    <xsd:import namespace="dfeb0332-bb83-4b00-855b-96317eb2afa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b0332-bb83-4b00-855b-96317eb2a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BE4D2E-1296-4AFD-AD73-99EA16A10913}">
  <ds:schemaRefs>
    <ds:schemaRef ds:uri="http://schemas.microsoft.com/sharepoint/v3/contenttype/forms"/>
  </ds:schemaRefs>
</ds:datastoreItem>
</file>

<file path=customXml/itemProps2.xml><?xml version="1.0" encoding="utf-8"?>
<ds:datastoreItem xmlns:ds="http://schemas.openxmlformats.org/officeDocument/2006/customXml" ds:itemID="{BB0B3849-F30C-4779-B451-35CA4CCDA9D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F7B2780-43F9-4AD1-B6D3-90EE6C52A8AD}">
  <ds:schemaRefs>
    <ds:schemaRef ds:uri="dfeb0332-bb83-4b00-855b-96317eb2af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TotalTime>
  <Words>3048</Words>
  <Application>Microsoft Office PowerPoint</Application>
  <PresentationFormat>Ecrã Panorâmico</PresentationFormat>
  <Paragraphs>369</Paragraphs>
  <Slides>27</Slides>
  <Notes>12</Notes>
  <HiddenSlides>0</HiddenSlides>
  <MMClips>0</MMClips>
  <ScaleCrop>false</ScaleCrop>
  <HeadingPairs>
    <vt:vector size="6" baseType="variant">
      <vt:variant>
        <vt:lpstr>Tipos de letra usados</vt:lpstr>
      </vt:variant>
      <vt:variant>
        <vt:i4>14</vt:i4>
      </vt:variant>
      <vt:variant>
        <vt:lpstr>Tema</vt:lpstr>
      </vt:variant>
      <vt:variant>
        <vt:i4>1</vt:i4>
      </vt:variant>
      <vt:variant>
        <vt:lpstr>Títulos dos diapositivos</vt:lpstr>
      </vt:variant>
      <vt:variant>
        <vt:i4>27</vt:i4>
      </vt:variant>
    </vt:vector>
  </HeadingPairs>
  <TitlesOfParts>
    <vt:vector size="42" baseType="lpstr">
      <vt:lpstr>Courier New</vt:lpstr>
      <vt:lpstr>Symbol</vt:lpstr>
      <vt:lpstr>Cabinet Grotesk</vt:lpstr>
      <vt:lpstr>Calibri Light</vt:lpstr>
      <vt:lpstr>Calibri</vt:lpstr>
      <vt:lpstr>Fira Sans SemiBold</vt:lpstr>
      <vt:lpstr>Fira Sans</vt:lpstr>
      <vt:lpstr>Aptos</vt:lpstr>
      <vt:lpstr>Aptos Display</vt:lpstr>
      <vt:lpstr>Chakra Petch</vt:lpstr>
      <vt:lpstr>Wingdings</vt:lpstr>
      <vt:lpstr>Arial</vt:lpstr>
      <vt:lpstr>Times New Roman</vt:lpstr>
      <vt:lpstr>TimesNewRomanPSMT</vt:lpstr>
      <vt:lpstr>Thème Office</vt:lpstr>
      <vt:lpstr>Apresentação do PowerPoint</vt:lpstr>
      <vt:lpstr>Apresentação do PowerPoint</vt:lpstr>
      <vt:lpstr>CALL: HORIZON-INFRA-2023-SERV-01-01: Research infrastructure services to enable R&amp;I addressing main challenges and EU priorities </vt:lpstr>
      <vt:lpstr>Apresentação do PowerPoint</vt:lpstr>
      <vt:lpstr>Aquaserv Objectives</vt:lpstr>
      <vt:lpstr>AQUASERV objectives (cont.)</vt:lpstr>
      <vt:lpstr>AQUASERV structure</vt:lpstr>
      <vt:lpstr>Apresentação do PowerPoint</vt:lpstr>
      <vt:lpstr>Advisory Boards</vt:lpstr>
      <vt:lpstr>WP2 - Communication, dissemination and outreach</vt:lpstr>
      <vt:lpstr>WP3 - Open Science policy, data management, and service costumisation</vt:lpstr>
      <vt:lpstr>WP4 - ENGAGING WITH STAKEHOLDERS AND IMPACT</vt:lpstr>
      <vt:lpstr>WP5 - Training of users and research infrastructure staff</vt:lpstr>
      <vt:lpstr>WP6 – AQUASERV sustainability and future challenges</vt:lpstr>
      <vt:lpstr>WP7 - Access management of customized and integrated services</vt:lpstr>
      <vt:lpstr>TA1-27/VA1-3 TA/VA access services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Mathilde Jeanne Pauline Courtès</dc:creator>
  <cp:lastModifiedBy>Anaís Gomes Balreira Guerra</cp:lastModifiedBy>
  <cp:revision>1</cp:revision>
  <dcterms:created xsi:type="dcterms:W3CDTF">2023-10-10T14:29:19Z</dcterms:created>
  <dcterms:modified xsi:type="dcterms:W3CDTF">2025-09-29T16:11:17Z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0x01010062B5CA7DFB4C4742A07DDE5378256AA7</vt:lpwstr>
  </property>
</Properties>
</file>